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12"/>
  </p:notesMasterIdLst>
  <p:sldIdLst>
    <p:sldId id="269" r:id="rId3"/>
    <p:sldId id="271" r:id="rId4"/>
    <p:sldId id="266" r:id="rId5"/>
    <p:sldId id="272" r:id="rId6"/>
    <p:sldId id="273" r:id="rId7"/>
    <p:sldId id="274" r:id="rId8"/>
    <p:sldId id="275" r:id="rId9"/>
    <p:sldId id="276" r:id="rId10"/>
    <p:sldId id="268"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CFCFC"/>
    <a:srgbClr val="08ABD5"/>
    <a:srgbClr val="F6F6F7"/>
    <a:srgbClr val="E6E6E6"/>
    <a:srgbClr val="FAFAFA"/>
    <a:srgbClr val="F9F9F9"/>
    <a:srgbClr val="F2F2F2"/>
    <a:srgbClr val="D7D7D7"/>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8" autoAdjust="0"/>
    <p:restoredTop sz="94660"/>
  </p:normalViewPr>
  <p:slideViewPr>
    <p:cSldViewPr snapToGrid="0">
      <p:cViewPr varScale="1">
        <p:scale>
          <a:sx n="117" d="100"/>
          <a:sy n="117" d="100"/>
        </p:scale>
        <p:origin x="120" y="5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21/06/2019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6/21/2019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6/21/2019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6/21/2019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6/21/2019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6/21/2019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6/21/2019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6/21/2019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6/21/2019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21/06/2019</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21/06/2019</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6/21/2019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21/06/2019</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21/06/2019</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21/06/2019</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21/06/2019</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21/06/2019</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21/06/2019</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21/06/2019</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21/06/2019</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21/06/2019</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6/21/2019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6/21/2019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6/21/2019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6/21/2019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6/21/2019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6/21/2019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6/21/2019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6/21/2019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21/06/2019</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orldwind.arc.nasa.gov/web/" TargetMode="Externa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hyperlink" Target="http://130.56.242.19/NASA/WorldWind/geoglam_wrapper_kml.html" TargetMode="External"/><Relationship Id="rId4" Type="http://schemas.openxmlformats.org/officeDocument/2006/relationships/hyperlink" Target="https://github.com/NASAWorldWind/WebWorldWind"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130.56.242.19/NASA/WorldWind/geoglam_wrapper_kml.html" TargetMode="External"/><Relationship Id="rId7" Type="http://schemas.openxmlformats.org/officeDocument/2006/relationships/hyperlink" Target="http://130.56.242.19/BBox/?uid=734109#0.000000,0.000000,0.000000,0.000000" TargetMode="Externa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hyperlink" Target="http://130.56.242.19/NASA/WorldWind/data/AVS/dea_2.txt" TargetMode="External"/><Relationship Id="rId5" Type="http://schemas.openxmlformats.org/officeDocument/2006/relationships/hyperlink" Target="http://130.56.242.19/NASA/WorldWind/dea_kml.js" TargetMode="External"/><Relationship Id="rId4" Type="http://schemas.openxmlformats.org/officeDocument/2006/relationships/hyperlink" Target="http://130.56.242.19/NASA/WorldWind/dea_kml.html"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130.56.242.19/NASA/WorldWind/geoglam_wrapper_kml.html" TargetMode="Externa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F4C3-8F00-4737-9462-E2D81D36D621}"/>
              </a:ext>
            </a:extLst>
          </p:cNvPr>
          <p:cNvSpPr>
            <a:spLocks noGrp="1"/>
          </p:cNvSpPr>
          <p:nvPr>
            <p:ph type="ctrTitle"/>
          </p:nvPr>
        </p:nvSpPr>
        <p:spPr>
          <a:xfrm>
            <a:off x="1672858" y="2457940"/>
            <a:ext cx="8689976" cy="941752"/>
          </a:xfrm>
        </p:spPr>
        <p:txBody>
          <a:bodyPr>
            <a:normAutofit fontScale="90000"/>
          </a:bodyPr>
          <a:lstStyle/>
          <a:p>
            <a:r>
              <a:rPr lang="en-US" sz="6000" b="1"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NASA Web World Wind - KML</a:t>
            </a:r>
            <a:endParaRPr lang="en-AU" sz="6000" b="1"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Subtitle 2">
            <a:extLst>
              <a:ext uri="{FF2B5EF4-FFF2-40B4-BE49-F238E27FC236}">
                <a16:creationId xmlns:a16="http://schemas.microsoft.com/office/drawing/2014/main" id="{60164928-6661-4389-821D-7D0F1094AE71}"/>
              </a:ext>
            </a:extLst>
          </p:cNvPr>
          <p:cNvSpPr>
            <a:spLocks noGrp="1"/>
          </p:cNvSpPr>
          <p:nvPr>
            <p:ph type="subTitle" idx="1"/>
          </p:nvPr>
        </p:nvSpPr>
        <p:spPr>
          <a:xfrm>
            <a:off x="1751012" y="3665765"/>
            <a:ext cx="8689976" cy="552938"/>
          </a:xfrm>
        </p:spPr>
        <p:txBody>
          <a:bodyPr>
            <a:normAutofit/>
          </a:bodyPr>
          <a:lstStyle/>
          <a:p>
            <a:r>
              <a:rPr lang="en-US" sz="2400" b="1" cap="none" dirty="0">
                <a:effectLst>
                  <a:outerShdw blurRad="38100" dist="38100" dir="2700000" algn="tl">
                    <a:srgbClr val="000000">
                      <a:alpha val="43137"/>
                    </a:srgbClr>
                  </a:outerShdw>
                </a:effectLst>
              </a:rPr>
              <a:t>GSKY client derived from NASA World Wind using KML.</a:t>
            </a:r>
            <a:endParaRPr lang="en-AU" sz="2400" b="1" cap="none" dirty="0">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4E805DAD-3B5F-428A-B82F-8AA0ADFC6368}"/>
              </a:ext>
            </a:extLst>
          </p:cNvPr>
          <p:cNvSpPr/>
          <p:nvPr/>
        </p:nvSpPr>
        <p:spPr>
          <a:xfrm>
            <a:off x="7817" y="6582091"/>
            <a:ext cx="4095261"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latin typeface="Calibri" panose="020F0502020204030204" pitchFamily="34" charset="0"/>
                <a:cs typeface="Calibri" panose="020F0502020204030204" pitchFamily="34" charset="0"/>
              </a:rPr>
              <a:t>Copyright © 2019 by National Computational Infrastructure, Canberra, ACT, Australia. </a:t>
            </a:r>
          </a:p>
          <a:p>
            <a:r>
              <a:rPr lang="en-US" sz="700">
                <a:latin typeface="Calibri" panose="020F0502020204030204" pitchFamily="34" charset="0"/>
                <a:cs typeface="Calibri" panose="020F0502020204030204" pitchFamily="34" charset="0"/>
              </a:rPr>
              <a:t>Author: Dr. Arapaut V. Sivaprasad.</a:t>
            </a:r>
            <a:endParaRPr lang="en-AU" sz="7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1183815" y="6658713"/>
            <a:ext cx="1000368" cy="200055"/>
          </a:xfrm>
          <a:prstGeom prst="rect">
            <a:avLst/>
          </a:prstGeom>
          <a:noFill/>
        </p:spPr>
        <p:txBody>
          <a:bodyPr wrap="square" rtlCol="0">
            <a:spAutoFit/>
          </a:bodyPr>
          <a:lstStyle/>
          <a:p>
            <a:pPr algn="r"/>
            <a:r>
              <a:rPr lang="en-US" sz="700" dirty="0">
                <a:solidFill>
                  <a:schemeClr val="bg1">
                    <a:lumMod val="50000"/>
                  </a:schemeClr>
                </a:solidFill>
                <a:latin typeface="Calibri" panose="020F0502020204030204" pitchFamily="34" charset="0"/>
                <a:cs typeface="Calibri" panose="020F0502020204030204" pitchFamily="34" charset="0"/>
              </a:rPr>
              <a:t>19 June, 2019</a:t>
            </a:r>
            <a:endParaRPr lang="en-AU" sz="700" dirty="0">
              <a:solidFill>
                <a:schemeClr val="bg1">
                  <a:lumMod val="50000"/>
                </a:schemeClr>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9482102-8BB2-401B-B62B-63C53FAACCB2}"/>
              </a:ext>
            </a:extLst>
          </p:cNvPr>
          <p:cNvSpPr txBox="1"/>
          <p:nvPr/>
        </p:nvSpPr>
        <p:spPr>
          <a:xfrm>
            <a:off x="2179864" y="4718957"/>
            <a:ext cx="7903029" cy="938719"/>
          </a:xfrm>
          <a:prstGeom prst="rect">
            <a:avLst/>
          </a:prstGeom>
          <a:noFill/>
        </p:spPr>
        <p:txBody>
          <a:bodyPr wrap="square" rtlCol="0">
            <a:spAutoFit/>
          </a:bodyPr>
          <a:lstStyle/>
          <a:p>
            <a:r>
              <a:rPr lang="en-US" sz="1100" b="1" dirty="0">
                <a:solidFill>
                  <a:schemeClr val="bg2">
                    <a:lumMod val="60000"/>
                    <a:lumOff val="40000"/>
                  </a:schemeClr>
                </a:solidFill>
                <a:latin typeface="Calibri" panose="020F0502020204030204" pitchFamily="34" charset="0"/>
                <a:cs typeface="Calibri" panose="020F0502020204030204" pitchFamily="34" charset="0"/>
              </a:rPr>
              <a:t>ACKNOWLEDGEMENT</a:t>
            </a:r>
          </a:p>
          <a:p>
            <a:endParaRPr lang="en-US" sz="1100" b="1" dirty="0">
              <a:solidFill>
                <a:schemeClr val="bg2">
                  <a:lumMod val="60000"/>
                  <a:lumOff val="40000"/>
                </a:schemeClr>
              </a:solidFill>
              <a:latin typeface="Calibri" panose="020F0502020204030204" pitchFamily="34" charset="0"/>
              <a:cs typeface="Calibri" panose="020F0502020204030204" pitchFamily="34" charset="0"/>
            </a:endParaRPr>
          </a:p>
          <a:p>
            <a:pPr algn="just"/>
            <a:r>
              <a:rPr lang="en-US" sz="1100" dirty="0">
                <a:solidFill>
                  <a:schemeClr val="bg2">
                    <a:lumMod val="60000"/>
                    <a:lumOff val="40000"/>
                  </a:schemeClr>
                </a:solidFill>
                <a:latin typeface="Calibri" panose="020F0502020204030204" pitchFamily="34" charset="0"/>
                <a:cs typeface="Calibri" panose="020F0502020204030204" pitchFamily="34" charset="0"/>
              </a:rPr>
              <a:t>This document describes a software that has been derived from an SDK provided by NASA. The SDK is </a:t>
            </a:r>
            <a:r>
              <a:rPr lang="en-US" sz="1100" dirty="0" err="1">
                <a:solidFill>
                  <a:schemeClr val="bg2">
                    <a:lumMod val="60000"/>
                    <a:lumOff val="40000"/>
                  </a:schemeClr>
                </a:solidFill>
                <a:latin typeface="Calibri" panose="020F0502020204030204" pitchFamily="34" charset="0"/>
                <a:cs typeface="Calibri" panose="020F0502020204030204" pitchFamily="34" charset="0"/>
              </a:rPr>
              <a:t>licenced</a:t>
            </a:r>
            <a:r>
              <a:rPr lang="en-US" sz="1100" dirty="0">
                <a:solidFill>
                  <a:schemeClr val="bg2">
                    <a:lumMod val="60000"/>
                    <a:lumOff val="40000"/>
                  </a:schemeClr>
                </a:solidFill>
                <a:latin typeface="Calibri" panose="020F0502020204030204" pitchFamily="34" charset="0"/>
                <a:cs typeface="Calibri" panose="020F0502020204030204" pitchFamily="34" charset="0"/>
              </a:rPr>
              <a:t> as per the Apache </a:t>
            </a:r>
            <a:r>
              <a:rPr lang="en-US" sz="1100" dirty="0" err="1">
                <a:solidFill>
                  <a:schemeClr val="bg2">
                    <a:lumMod val="60000"/>
                    <a:lumOff val="40000"/>
                  </a:schemeClr>
                </a:solidFill>
                <a:latin typeface="Calibri" panose="020F0502020204030204" pitchFamily="34" charset="0"/>
                <a:cs typeface="Calibri" panose="020F0502020204030204" pitchFamily="34" charset="0"/>
              </a:rPr>
              <a:t>licence</a:t>
            </a:r>
            <a:r>
              <a:rPr lang="en-US" sz="1100" dirty="0">
                <a:solidFill>
                  <a:schemeClr val="bg2">
                    <a:lumMod val="60000"/>
                    <a:lumOff val="40000"/>
                  </a:schemeClr>
                </a:solidFill>
                <a:latin typeface="Calibri" panose="020F0502020204030204" pitchFamily="34" charset="0"/>
                <a:cs typeface="Calibri" panose="020F0502020204030204" pitchFamily="34" charset="0"/>
              </a:rPr>
              <a:t> and is therefore it is free to modify, use and distribute. However, the source code of the final product is the property of NCI and must not be given out, as it uses a Bing Maps </a:t>
            </a:r>
            <a:r>
              <a:rPr lang="en-US" sz="1100" dirty="0" err="1">
                <a:solidFill>
                  <a:schemeClr val="bg2">
                    <a:lumMod val="60000"/>
                    <a:lumOff val="40000"/>
                  </a:schemeClr>
                </a:solidFill>
                <a:latin typeface="Calibri" panose="020F0502020204030204" pitchFamily="34" charset="0"/>
                <a:cs typeface="Calibri" panose="020F0502020204030204" pitchFamily="34" charset="0"/>
              </a:rPr>
              <a:t>licence</a:t>
            </a:r>
            <a:r>
              <a:rPr lang="en-US" sz="1100" dirty="0">
                <a:solidFill>
                  <a:schemeClr val="bg2">
                    <a:lumMod val="60000"/>
                    <a:lumOff val="40000"/>
                  </a:schemeClr>
                </a:solidFill>
                <a:latin typeface="Calibri" panose="020F0502020204030204" pitchFamily="34" charset="0"/>
                <a:cs typeface="Calibri" panose="020F0502020204030204" pitchFamily="34" charset="0"/>
              </a:rPr>
              <a:t> key that is not transferable.</a:t>
            </a:r>
            <a:endParaRPr lang="en-AU" sz="1100" dirty="0">
              <a:solidFill>
                <a:schemeClr val="bg2">
                  <a:lumMod val="60000"/>
                  <a:lumOff val="40000"/>
                </a:schemeClr>
              </a:solidFill>
              <a:latin typeface="Calibri" panose="020F0502020204030204" pitchFamily="34" charset="0"/>
              <a:cs typeface="Calibri" panose="020F0502020204030204" pitchFamily="34" charset="0"/>
            </a:endParaRPr>
          </a:p>
        </p:txBody>
      </p:sp>
      <p:sp>
        <p:nvSpPr>
          <p:cNvPr id="7" name="Subtitle 2">
            <a:extLst>
              <a:ext uri="{FF2B5EF4-FFF2-40B4-BE49-F238E27FC236}">
                <a16:creationId xmlns:a16="http://schemas.microsoft.com/office/drawing/2014/main" id="{6C73021C-4910-43BB-913E-60C68EF38567}"/>
              </a:ext>
            </a:extLst>
          </p:cNvPr>
          <p:cNvSpPr txBox="1">
            <a:spLocks/>
          </p:cNvSpPr>
          <p:nvPr/>
        </p:nvSpPr>
        <p:spPr>
          <a:xfrm>
            <a:off x="1751012" y="4088458"/>
            <a:ext cx="8689976" cy="552938"/>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Clr>
                <a:schemeClr val="tx1"/>
              </a:buClr>
              <a:buFont typeface="Arial" panose="020B0604020202020204" pitchFamily="34" charset="0"/>
              <a:buNone/>
              <a:defRPr sz="2200" kern="1200" cap="all" baseline="0">
                <a:solidFill>
                  <a:schemeClr val="bg1">
                    <a:lumMod val="50000"/>
                  </a:schemeClr>
                </a:solidFill>
                <a:effectLst/>
                <a:latin typeface="Calibri" panose="020F0502020204030204" pitchFamily="34" charset="0"/>
                <a:ea typeface="+mn-ea"/>
                <a:cs typeface="Calibri" panose="020F0502020204030204" pitchFamily="34" charset="0"/>
              </a:defRPr>
            </a:lvl1pPr>
            <a:lvl2pPr marL="457200" indent="0" algn="ctr" defTabSz="914400" rtl="0" eaLnBrk="1" latinLnBrk="0" hangingPunct="1">
              <a:lnSpc>
                <a:spcPct val="120000"/>
              </a:lnSpc>
              <a:spcBef>
                <a:spcPts val="500"/>
              </a:spcBef>
              <a:buClr>
                <a:schemeClr val="tx1"/>
              </a:buClr>
              <a:buFont typeface="Arial" panose="020B0604020202020204" pitchFamily="34" charset="0"/>
              <a:buNone/>
              <a:defRPr sz="2000" kern="1200" cap="all"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tx1"/>
              </a:buClr>
              <a:buFont typeface="Arial" panose="020B0604020202020204" pitchFamily="34" charset="0"/>
              <a:buNone/>
              <a:defRPr sz="1800" kern="1200" cap="all" baseline="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9pPr>
          </a:lstStyle>
          <a:p>
            <a:r>
              <a:rPr lang="en-US" sz="2000" b="1" cap="none" dirty="0">
                <a:effectLst>
                  <a:outerShdw blurRad="38100" dist="38100" dir="2700000" algn="tl">
                    <a:srgbClr val="000000">
                      <a:alpha val="43137"/>
                    </a:srgbClr>
                  </a:outerShdw>
                </a:effectLst>
              </a:rPr>
              <a:t>Third party data from OpenStreetMap are overlaid on GSKY</a:t>
            </a:r>
            <a:endParaRPr lang="en-AU" sz="2000" b="1" cap="none"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45896857"/>
      </p:ext>
    </p:extLst>
  </p:cSld>
  <p:clrMapOvr>
    <a:masterClrMapping/>
  </p:clrMapOvr>
  <mc:AlternateContent xmlns:mc="http://schemas.openxmlformats.org/markup-compatibility/2006" xmlns:p14="http://schemas.microsoft.com/office/powerpoint/2010/main">
    <mc:Choice Requires="p14">
      <p:transition spd="slow" p14:dur="2000" advTm="10300"/>
    </mc:Choice>
    <mc:Fallback xmlns="">
      <p:transition spd="slow" advTm="103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INTRODUCTION</a:t>
            </a:r>
          </a:p>
        </p:txBody>
      </p:sp>
      <p:sp>
        <p:nvSpPr>
          <p:cNvPr id="2" name="TextBox 1">
            <a:extLst>
              <a:ext uri="{FF2B5EF4-FFF2-40B4-BE49-F238E27FC236}">
                <a16:creationId xmlns:a16="http://schemas.microsoft.com/office/drawing/2014/main" id="{D3AA8ED0-03AF-4868-B1FC-E99257802074}"/>
              </a:ext>
            </a:extLst>
          </p:cNvPr>
          <p:cNvSpPr txBox="1"/>
          <p:nvPr/>
        </p:nvSpPr>
        <p:spPr>
          <a:xfrm>
            <a:off x="889907" y="1281793"/>
            <a:ext cx="7364186" cy="769441"/>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Web WorldWind</a:t>
            </a:r>
            <a:r>
              <a:rPr lang="en-US" sz="1100">
                <a:latin typeface="Calibri" panose="020F0502020204030204" pitchFamily="34" charset="0"/>
                <a:cs typeface="Calibri" panose="020F0502020204030204" pitchFamily="34" charset="0"/>
              </a:rPr>
              <a:t> is a free, open-source virtual globe for web pages. Written in JavaScript, Web WorldWind enables web page and application builders to quickly create interactive visualizations of geographic information on an interactive 3D globe or 2D map. Web WorldWind provides an API that enables JavaScript programs to control every detail of visualization and interaction. Web WorldWind runs on all major operating systems, desktop and mobile devices, and web browsers.[</a:t>
            </a:r>
            <a:r>
              <a:rPr lang="en-US" sz="1100" baseline="30000">
                <a:latin typeface="Calibri" panose="020F0502020204030204" pitchFamily="34" charset="0"/>
                <a:cs typeface="Calibri" panose="020F0502020204030204" pitchFamily="34" charset="0"/>
                <a:hlinkClick r:id="rId3"/>
              </a:rPr>
              <a:t>Ref</a:t>
            </a:r>
            <a:r>
              <a:rPr lang="en-US" sz="1100">
                <a:latin typeface="Calibri" panose="020F0502020204030204" pitchFamily="34" charset="0"/>
                <a:cs typeface="Calibri" panose="020F0502020204030204" pitchFamily="34" charset="0"/>
              </a:rPr>
              <a:t>]</a:t>
            </a:r>
            <a:endParaRPr lang="en-AU" sz="110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E2839C9E-31BD-45E0-A90C-0D8975754FEE}"/>
              </a:ext>
            </a:extLst>
          </p:cNvPr>
          <p:cNvSpPr/>
          <p:nvPr/>
        </p:nvSpPr>
        <p:spPr>
          <a:xfrm>
            <a:off x="889907" y="2224385"/>
            <a:ext cx="6096000" cy="430887"/>
          </a:xfrm>
          <a:prstGeom prst="rect">
            <a:avLst/>
          </a:prstGeom>
          <a:ln w="3175">
            <a:solidFill>
              <a:schemeClr val="tx1"/>
            </a:solidFill>
          </a:ln>
        </p:spPr>
        <p:txBody>
          <a:bodyPr>
            <a:spAutoFit/>
          </a:bodyPr>
          <a:lstStyle/>
          <a:p>
            <a:r>
              <a:rPr lang="en-US" sz="1100" b="1">
                <a:solidFill>
                  <a:srgbClr val="333333"/>
                </a:solidFill>
                <a:latin typeface="Calibri" panose="020F0502020204030204" pitchFamily="34" charset="0"/>
                <a:cs typeface="Calibri" panose="020F0502020204030204" pitchFamily="34" charset="0"/>
              </a:rPr>
              <a:t>Download</a:t>
            </a:r>
          </a:p>
          <a:p>
            <a:r>
              <a:rPr lang="en-US" sz="1100">
                <a:solidFill>
                  <a:srgbClr val="333333"/>
                </a:solidFill>
                <a:latin typeface="Calibri" panose="020F0502020204030204" pitchFamily="34" charset="0"/>
                <a:cs typeface="Calibri" panose="020F0502020204030204" pitchFamily="34" charset="0"/>
              </a:rPr>
              <a:t>All source code is open source for developers throughout the world. </a:t>
            </a:r>
            <a:r>
              <a:rPr lang="en-US" sz="1100">
                <a:solidFill>
                  <a:srgbClr val="337AB7"/>
                </a:solidFill>
                <a:latin typeface="Calibri" panose="020F0502020204030204" pitchFamily="34" charset="0"/>
                <a:cs typeface="Calibri" panose="020F0502020204030204" pitchFamily="34" charset="0"/>
                <a:hlinkClick r:id="rId4"/>
              </a:rPr>
              <a:t>Fork the repository</a:t>
            </a:r>
            <a:r>
              <a:rPr lang="en-US" sz="1100">
                <a:solidFill>
                  <a:srgbClr val="333333"/>
                </a:solidFill>
                <a:latin typeface="Calibri" panose="020F0502020204030204" pitchFamily="34" charset="0"/>
                <a:cs typeface="Calibri" panose="020F0502020204030204" pitchFamily="34" charset="0"/>
              </a:rPr>
              <a:t> on GitHub!</a:t>
            </a:r>
            <a:endParaRPr lang="en-US" sz="1100" b="0" i="0">
              <a:solidFill>
                <a:srgbClr val="333333"/>
              </a:solidFill>
              <a:effectLs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73B1AB9-2A55-454B-A6C2-EB7678CD542D}"/>
              </a:ext>
            </a:extLst>
          </p:cNvPr>
          <p:cNvSpPr txBox="1"/>
          <p:nvPr/>
        </p:nvSpPr>
        <p:spPr>
          <a:xfrm>
            <a:off x="889907" y="2790831"/>
            <a:ext cx="7364186" cy="2062103"/>
          </a:xfrm>
          <a:prstGeom prst="rect">
            <a:avLst/>
          </a:prstGeom>
          <a:noFill/>
          <a:ln w="3175">
            <a:solidFill>
              <a:schemeClr val="tx1"/>
            </a:solidFill>
          </a:ln>
        </p:spPr>
        <p:txBody>
          <a:bodyPr wrap="square" rtlCol="0">
            <a:spAutoFit/>
          </a:bodyPr>
          <a:lstStyle/>
          <a:p>
            <a:pPr algn="just"/>
            <a:r>
              <a:rPr lang="en-US" sz="1100" b="1" dirty="0">
                <a:latin typeface="Calibri" panose="020F0502020204030204" pitchFamily="34" charset="0"/>
                <a:cs typeface="Calibri" panose="020F0502020204030204" pitchFamily="34" charset="0"/>
              </a:rPr>
              <a:t>Software Architecture</a:t>
            </a:r>
          </a:p>
          <a:p>
            <a:pPr algn="just"/>
            <a:r>
              <a:rPr lang="en-US" sz="1100" dirty="0">
                <a:latin typeface="Calibri" panose="020F0502020204030204" pitchFamily="34" charset="0"/>
                <a:cs typeface="Calibri" panose="020F0502020204030204" pitchFamily="34" charset="0"/>
              </a:rPr>
              <a:t>The software is composed of a HTML front-end page and several JavaScript files. These JS files control every aspect of the operation and are portable to any machine running a web server. There are external calls to NASA’s (and others’) servers to get the images, maps and layers that go into the display. These cannot be altered without breaking the program. </a:t>
            </a:r>
          </a:p>
          <a:p>
            <a:pPr algn="just"/>
            <a:endParaRPr lang="en-US" sz="1100" dirty="0">
              <a:latin typeface="Calibri" panose="020F0502020204030204" pitchFamily="34" charset="0"/>
              <a:cs typeface="Calibri" panose="020F0502020204030204" pitchFamily="34" charset="0"/>
            </a:endParaRPr>
          </a:p>
          <a:p>
            <a:pPr algn="just"/>
            <a:r>
              <a:rPr lang="en-US" sz="1100" b="1" dirty="0">
                <a:latin typeface="Calibri" panose="020F0502020204030204" pitchFamily="34" charset="0"/>
                <a:cs typeface="Calibri" panose="020F0502020204030204" pitchFamily="34" charset="0"/>
              </a:rPr>
              <a:t>Integration with GSKY</a:t>
            </a:r>
          </a:p>
          <a:p>
            <a:pPr algn="just"/>
            <a:r>
              <a:rPr lang="en-US" sz="1100" dirty="0">
                <a:latin typeface="Calibri" panose="020F0502020204030204" pitchFamily="34" charset="0"/>
                <a:cs typeface="Calibri" panose="020F0502020204030204" pitchFamily="34" charset="0"/>
              </a:rPr>
              <a:t>The integration is a combination of dynamic WMS plus static KML. The GSKY layers are fetched via static WMS calls like below.</a:t>
            </a:r>
          </a:p>
          <a:p>
            <a:pPr algn="just"/>
            <a:endParaRPr lang="en-US" sz="800" dirty="0">
              <a:latin typeface="Calibri" panose="020F0502020204030204" pitchFamily="34" charset="0"/>
              <a:cs typeface="Calibri" panose="020F0502020204030204" pitchFamily="34" charset="0"/>
            </a:endParaRPr>
          </a:p>
          <a:p>
            <a:pPr algn="just"/>
            <a:r>
              <a:rPr lang="en-US" sz="800" dirty="0">
                <a:latin typeface="Calibri" panose="020F0502020204030204" pitchFamily="34" charset="0"/>
                <a:cs typeface="Calibri" panose="020F0502020204030204" pitchFamily="34" charset="0"/>
              </a:rPr>
              <a:t>http://130.56.242.15/ows/ge?SERVICE=WMS&amp;amp;VERSION=1.1.1&amp;amp;REQUEST=GetMap&amp;amp;SRS=EPSG:4326&amp;amp;WIDTH=512&amp;amp;HEIGHT=512&amp;amp;LAYERS=global:c6:monthly_decile_total_cover&amp;amp;STYLES=default&amp;amp;TRANSPARENT=TRUE&amp;amp;FORMAT=image/png&amp;amp;BBOX=-55.6,-3.1,-53.5,-1.0&amp;amp;TIME=2001-01-01T00:00:00.000Z</a:t>
            </a:r>
          </a:p>
          <a:p>
            <a:pPr algn="just"/>
            <a:endParaRPr lang="en-US" sz="800"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Static overlays on the GSKY data are created as KML code (given in slide x).</a:t>
            </a:r>
          </a:p>
        </p:txBody>
      </p:sp>
      <p:sp>
        <p:nvSpPr>
          <p:cNvPr id="7" name="Rectangle: Rounded Corners 6">
            <a:extLst>
              <a:ext uri="{FF2B5EF4-FFF2-40B4-BE49-F238E27FC236}">
                <a16:creationId xmlns:a16="http://schemas.microsoft.com/office/drawing/2014/main" id="{A0978EE2-E345-40E1-8DC3-0C6B4CF9316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Technical Details</a:t>
            </a:r>
            <a:endParaRPr lang="en-AU" b="1"/>
          </a:p>
        </p:txBody>
      </p:sp>
      <p:sp>
        <p:nvSpPr>
          <p:cNvPr id="6" name="TextBox 5">
            <a:extLst>
              <a:ext uri="{FF2B5EF4-FFF2-40B4-BE49-F238E27FC236}">
                <a16:creationId xmlns:a16="http://schemas.microsoft.com/office/drawing/2014/main" id="{1A045C98-E44F-4B81-9F5C-30A4E441D54F}"/>
              </a:ext>
            </a:extLst>
          </p:cNvPr>
          <p:cNvSpPr txBox="1"/>
          <p:nvPr/>
        </p:nvSpPr>
        <p:spPr>
          <a:xfrm>
            <a:off x="889907" y="5004709"/>
            <a:ext cx="7364186" cy="430887"/>
          </a:xfrm>
          <a:prstGeom prst="rect">
            <a:avLst/>
          </a:prstGeom>
          <a:no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Typically, the published URL will be similar to the one below.</a:t>
            </a:r>
          </a:p>
          <a:p>
            <a:pPr algn="just"/>
            <a:r>
              <a:rPr lang="en-AU" sz="1100" dirty="0">
                <a:hlinkClick r:id="rId5"/>
              </a:rPr>
              <a:t>http://130.56.242.19/NASA/WorldWind/geoglam_wrapper_kml.html</a:t>
            </a:r>
            <a:endParaRPr lang="en-US" sz="1100"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E044CD9F-CF45-4837-97D8-8F4593EBF612}"/>
              </a:ext>
            </a:extLst>
          </p:cNvPr>
          <p:cNvSpPr txBox="1"/>
          <p:nvPr/>
        </p:nvSpPr>
        <p:spPr>
          <a:xfrm>
            <a:off x="889907" y="930729"/>
            <a:ext cx="7364186" cy="261610"/>
          </a:xfrm>
          <a:prstGeom prst="rect">
            <a:avLst/>
          </a:prstGeom>
          <a:noFill/>
          <a:ln w="3175">
            <a:noFill/>
          </a:ln>
        </p:spPr>
        <p:txBody>
          <a:bodyPr wrap="square" rtlCol="0">
            <a:spAutoFit/>
          </a:bodyPr>
          <a:lstStyle/>
          <a:p>
            <a:pPr algn="just"/>
            <a:r>
              <a:rPr lang="en-US" sz="1100" b="1" dirty="0">
                <a:solidFill>
                  <a:srgbClr val="FF0000"/>
                </a:solidFill>
                <a:latin typeface="Calibri" panose="020F0502020204030204" pitchFamily="34" charset="0"/>
                <a:cs typeface="Calibri" panose="020F0502020204030204" pitchFamily="34" charset="0"/>
              </a:rPr>
              <a:t>Slides 2-5 are for developers. Slide 6-7 are user guide.</a:t>
            </a:r>
            <a:endParaRPr lang="en-AU" sz="1100" b="1" dirty="0">
              <a:solidFill>
                <a:srgbClr val="FF000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568069819"/>
      </p:ext>
    </p:extLst>
  </p:cSld>
  <p:clrMapOvr>
    <a:masterClrMapping/>
  </p:clrMapOvr>
  <mc:AlternateContent xmlns:mc="http://schemas.openxmlformats.org/markup-compatibility/2006" xmlns:p14="http://schemas.microsoft.com/office/powerpoint/2010/main">
    <mc:Choice Requires="p14">
      <p:transition spd="slow" p14:dur="2000" advTm="30826"/>
    </mc:Choice>
    <mc:Fallback xmlns="">
      <p:transition spd="slow" advTm="308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randombar(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7"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a:t>
            </a:r>
          </a:p>
        </p:txBody>
      </p:sp>
      <p:sp>
        <p:nvSpPr>
          <p:cNvPr id="2" name="TextBox 1">
            <a:extLst>
              <a:ext uri="{FF2B5EF4-FFF2-40B4-BE49-F238E27FC236}">
                <a16:creationId xmlns:a16="http://schemas.microsoft.com/office/drawing/2014/main" id="{2593536B-4A52-470F-B837-B89649DD0706}"/>
              </a:ext>
            </a:extLst>
          </p:cNvPr>
          <p:cNvSpPr txBox="1"/>
          <p:nvPr/>
        </p:nvSpPr>
        <p:spPr>
          <a:xfrm>
            <a:off x="922564" y="1167493"/>
            <a:ext cx="7143750" cy="1292662"/>
          </a:xfrm>
          <a:prstGeom prst="rect">
            <a:avLst/>
          </a:prstGeom>
          <a:noFill/>
        </p:spPr>
        <p:txBody>
          <a:bodyPr wrap="square" rtlCol="0">
            <a:spAutoFit/>
          </a:bodyPr>
          <a:lstStyle/>
          <a:p>
            <a:r>
              <a:rPr lang="en-US" dirty="0"/>
              <a:t>The system is composed of three parts…</a:t>
            </a:r>
          </a:p>
          <a:p>
            <a:endParaRPr lang="en-US" dirty="0"/>
          </a:p>
          <a:p>
            <a:pPr marL="800100" lvl="1" indent="-342900">
              <a:buFont typeface="+mj-lt"/>
              <a:buAutoNum type="arabicPeriod"/>
            </a:pPr>
            <a:r>
              <a:rPr lang="en-US" sz="1400" dirty="0"/>
              <a:t>Front-end web wrapper for input and output  </a:t>
            </a:r>
          </a:p>
          <a:p>
            <a:pPr marL="800100" lvl="1" indent="-342900">
              <a:buFont typeface="+mj-lt"/>
              <a:buAutoNum type="arabicPeriod"/>
            </a:pPr>
            <a:r>
              <a:rPr lang="en-US" sz="1400" dirty="0" err="1"/>
              <a:t>iFrame</a:t>
            </a:r>
            <a:r>
              <a:rPr lang="en-US" sz="1400" dirty="0"/>
              <a:t> source calling the main JavaScript</a:t>
            </a:r>
          </a:p>
          <a:p>
            <a:pPr marL="800100" lvl="1" indent="-342900">
              <a:buFont typeface="+mj-lt"/>
              <a:buAutoNum type="arabicPeriod"/>
            </a:pPr>
            <a:r>
              <a:rPr lang="en-US" sz="1400" dirty="0"/>
              <a:t>Main JavaScript calling the KML file</a:t>
            </a:r>
          </a:p>
        </p:txBody>
      </p:sp>
      <p:sp>
        <p:nvSpPr>
          <p:cNvPr id="3" name="TextBox 2">
            <a:extLst>
              <a:ext uri="{FF2B5EF4-FFF2-40B4-BE49-F238E27FC236}">
                <a16:creationId xmlns:a16="http://schemas.microsoft.com/office/drawing/2014/main" id="{8105CB6D-E344-4612-8977-9690F5DA112B}"/>
              </a:ext>
            </a:extLst>
          </p:cNvPr>
          <p:cNvSpPr txBox="1"/>
          <p:nvPr/>
        </p:nvSpPr>
        <p:spPr>
          <a:xfrm>
            <a:off x="987879" y="2590372"/>
            <a:ext cx="10099221" cy="2962349"/>
          </a:xfrm>
          <a:prstGeom prst="rect">
            <a:avLst/>
          </a:prstGeom>
          <a:noFill/>
        </p:spPr>
        <p:txBody>
          <a:bodyPr wrap="square" rtlCol="0">
            <a:spAutoFit/>
          </a:bodyPr>
          <a:lstStyle/>
          <a:p>
            <a:r>
              <a:rPr lang="en-US" sz="1100" b="1" dirty="0">
                <a:latin typeface="Calibri" panose="020F0502020204030204" pitchFamily="34" charset="0"/>
                <a:cs typeface="Calibri" panose="020F0502020204030204" pitchFamily="34" charset="0"/>
              </a:rPr>
              <a:t>DETAILS:</a:t>
            </a:r>
          </a:p>
          <a:p>
            <a:r>
              <a:rPr lang="en-US" sz="1100" dirty="0">
                <a:latin typeface="Calibri" panose="020F0502020204030204" pitchFamily="34" charset="0"/>
                <a:cs typeface="Calibri" panose="020F0502020204030204" pitchFamily="34" charset="0"/>
              </a:rPr>
              <a:t>	Web Wrapper: </a:t>
            </a:r>
            <a:r>
              <a:rPr lang="en-US" sz="1100" dirty="0" err="1">
                <a:latin typeface="Calibri" panose="020F0502020204030204" pitchFamily="34" charset="0"/>
                <a:cs typeface="Calibri" panose="020F0502020204030204" pitchFamily="34" charset="0"/>
                <a:hlinkClick r:id="rId3"/>
              </a:rPr>
              <a:t>GskyNWW</a:t>
            </a:r>
            <a:r>
              <a:rPr lang="en-US" sz="1100" dirty="0">
                <a:solidFill>
                  <a:srgbClr val="FF0000"/>
                </a:solidFill>
                <a:latin typeface="Calibri" panose="020F0502020204030204" pitchFamily="34" charset="0"/>
                <a:cs typeface="Calibri" panose="020F0502020204030204" pitchFamily="34" charset="0"/>
              </a:rPr>
              <a:t>*</a:t>
            </a:r>
          </a:p>
          <a:p>
            <a:pPr marL="1085850" lvl="2"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Typical HTML web page with text and input boxes with two </a:t>
            </a:r>
            <a:r>
              <a:rPr lang="en-US" sz="1100" dirty="0" err="1">
                <a:latin typeface="Calibri" panose="020F0502020204030204" pitchFamily="34" charset="0"/>
                <a:cs typeface="Calibri" panose="020F0502020204030204" pitchFamily="34" charset="0"/>
              </a:rPr>
              <a:t>iFrames</a:t>
            </a:r>
            <a:r>
              <a:rPr lang="en-US" sz="1100" dirty="0">
                <a:latin typeface="Calibri" panose="020F0502020204030204" pitchFamily="34" charset="0"/>
                <a:cs typeface="Calibri" panose="020F0502020204030204" pitchFamily="34" charset="0"/>
              </a:rPr>
              <a:t> and a web form.</a:t>
            </a:r>
          </a:p>
          <a:p>
            <a:pPr marL="1543050" lvl="3" indent="-171450">
              <a:buFont typeface="Arial" panose="020B0604020202020204" pitchFamily="34" charset="0"/>
              <a:buChar char="•"/>
            </a:pPr>
            <a:r>
              <a:rPr lang="en-US" sz="1100" dirty="0" err="1">
                <a:latin typeface="Calibri" panose="020F0502020204030204" pitchFamily="34" charset="0"/>
                <a:cs typeface="Calibri" panose="020F0502020204030204" pitchFamily="34" charset="0"/>
              </a:rPr>
              <a:t>iFrame</a:t>
            </a:r>
            <a:r>
              <a:rPr lang="en-US" sz="1100" dirty="0">
                <a:latin typeface="Calibri" panose="020F0502020204030204" pitchFamily="34" charset="0"/>
                <a:cs typeface="Calibri" panose="020F0502020204030204" pitchFamily="34" charset="0"/>
              </a:rPr>
              <a:t> to display the World Wind engine</a:t>
            </a:r>
          </a:p>
          <a:p>
            <a:pPr marL="2000250" lvl="4"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&lt;iframe id="NWW" style="width:100%; height:710px"&gt;&lt;/iframe&gt;</a:t>
            </a:r>
          </a:p>
          <a:p>
            <a:pPr marL="1543050" lvl="3" indent="-171450">
              <a:buFont typeface="Arial" panose="020B0604020202020204" pitchFamily="34" charset="0"/>
              <a:buChar char="•"/>
            </a:pPr>
            <a:r>
              <a:rPr lang="en-US" sz="1100" dirty="0" err="1">
                <a:latin typeface="Calibri" panose="020F0502020204030204" pitchFamily="34" charset="0"/>
                <a:cs typeface="Calibri" panose="020F0502020204030204" pitchFamily="34" charset="0"/>
              </a:rPr>
              <a:t>iFrame</a:t>
            </a:r>
            <a:r>
              <a:rPr lang="en-US" sz="1100" dirty="0">
                <a:latin typeface="Calibri" panose="020F0502020204030204" pitchFamily="34" charset="0"/>
                <a:cs typeface="Calibri" panose="020F0502020204030204" pitchFamily="34" charset="0"/>
              </a:rPr>
              <a:t> to display the Bounding Box Finder</a:t>
            </a:r>
          </a:p>
          <a:p>
            <a:pPr marL="2000250" lvl="4"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&lt;iframe id="</a:t>
            </a:r>
            <a:r>
              <a:rPr lang="en-US" sz="1100" dirty="0" err="1">
                <a:latin typeface="Calibri" panose="020F0502020204030204" pitchFamily="34" charset="0"/>
                <a:cs typeface="Calibri" panose="020F0502020204030204" pitchFamily="34" charset="0"/>
              </a:rPr>
              <a:t>BBox_finder</a:t>
            </a:r>
            <a:r>
              <a:rPr lang="en-US" sz="1100" dirty="0">
                <a:latin typeface="Calibri" panose="020F0502020204030204" pitchFamily="34" charset="0"/>
                <a:cs typeface="Calibri" panose="020F0502020204030204" pitchFamily="34" charset="0"/>
              </a:rPr>
              <a:t>" style="width:100%; height:600px"&gt;&lt;/iframe&gt;</a:t>
            </a:r>
          </a:p>
          <a:p>
            <a:pPr marL="1543050" lvl="3"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HTML Form to input the details</a:t>
            </a:r>
          </a:p>
          <a:p>
            <a:pPr lvl="3"/>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	</a:t>
            </a:r>
            <a:r>
              <a:rPr lang="en-US" sz="1100" dirty="0" err="1">
                <a:latin typeface="Calibri" panose="020F0502020204030204" pitchFamily="34" charset="0"/>
                <a:cs typeface="Calibri" panose="020F0502020204030204" pitchFamily="34" charset="0"/>
              </a:rPr>
              <a:t>iFrame</a:t>
            </a:r>
            <a:r>
              <a:rPr lang="en-US" sz="1100" dirty="0">
                <a:latin typeface="Calibri" panose="020F0502020204030204" pitchFamily="34" charset="0"/>
                <a:cs typeface="Calibri" panose="020F0502020204030204" pitchFamily="34" charset="0"/>
              </a:rPr>
              <a:t> source: </a:t>
            </a:r>
            <a:r>
              <a:rPr lang="en-US" sz="1100" dirty="0">
                <a:latin typeface="Calibri" panose="020F0502020204030204" pitchFamily="34" charset="0"/>
                <a:cs typeface="Calibri" panose="020F0502020204030204" pitchFamily="34" charset="0"/>
                <a:hlinkClick r:id="rId4"/>
              </a:rPr>
              <a:t>dea_kml.html</a:t>
            </a:r>
            <a:r>
              <a:rPr lang="en-US" sz="1100" dirty="0">
                <a:solidFill>
                  <a:srgbClr val="FF0000"/>
                </a:solidFill>
                <a:latin typeface="Calibri" panose="020F0502020204030204" pitchFamily="34" charset="0"/>
                <a:cs typeface="Calibri" panose="020F0502020204030204" pitchFamily="34" charset="0"/>
              </a:rPr>
              <a:t>*</a:t>
            </a:r>
            <a:endParaRPr lang="en-US" sz="1100" dirty="0">
              <a:latin typeface="Calibri" panose="020F0502020204030204" pitchFamily="34" charset="0"/>
              <a:cs typeface="Calibri" panose="020F0502020204030204" pitchFamily="34" charset="0"/>
            </a:endParaRPr>
          </a:p>
          <a:p>
            <a:r>
              <a:rPr lang="en-US" sz="1100" dirty="0">
                <a:latin typeface="Calibri" panose="020F0502020204030204" pitchFamily="34" charset="0"/>
                <a:cs typeface="Calibri" panose="020F0502020204030204" pitchFamily="34" charset="0"/>
              </a:rPr>
              <a:t>		</a:t>
            </a:r>
            <a:r>
              <a:rPr lang="en-AU" sz="1100" dirty="0"/>
              <a:t>&lt;script data-main="</a:t>
            </a:r>
            <a:r>
              <a:rPr lang="en-AU" sz="1100" dirty="0" err="1"/>
              <a:t>dea_kml</a:t>
            </a:r>
            <a:r>
              <a:rPr lang="en-AU" sz="1100" dirty="0"/>
              <a:t>" </a:t>
            </a:r>
            <a:r>
              <a:rPr lang="en-AU" sz="1100" dirty="0" err="1"/>
              <a:t>src</a:t>
            </a:r>
            <a:r>
              <a:rPr lang="en-AU" sz="1100" dirty="0"/>
              <a:t>="https://cdnjs.cloudflare.com/ajax/libs/require.js/2.1.17/require.min.js"&gt;&lt;/script&gt;</a:t>
            </a:r>
          </a:p>
          <a:p>
            <a:r>
              <a:rPr lang="en-US" sz="1100" dirty="0"/>
              <a:t>		</a:t>
            </a:r>
            <a:r>
              <a:rPr lang="en-AU" sz="1100" dirty="0"/>
              <a:t>Main JS: </a:t>
            </a:r>
            <a:r>
              <a:rPr lang="en-AU" sz="1100" dirty="0">
                <a:hlinkClick r:id="rId5"/>
              </a:rPr>
              <a:t>dea_kml.js</a:t>
            </a:r>
            <a:r>
              <a:rPr lang="en-US" sz="1100" dirty="0">
                <a:solidFill>
                  <a:srgbClr val="FF0000"/>
                </a:solidFill>
                <a:latin typeface="Calibri" panose="020F0502020204030204" pitchFamily="34" charset="0"/>
                <a:cs typeface="Calibri" panose="020F0502020204030204" pitchFamily="34" charset="0"/>
              </a:rPr>
              <a:t>*</a:t>
            </a:r>
            <a:endParaRPr lang="en-AU" sz="1100" dirty="0"/>
          </a:p>
          <a:p>
            <a:r>
              <a:rPr lang="en-US" sz="1100" dirty="0"/>
              <a:t>	</a:t>
            </a:r>
            <a:r>
              <a:rPr lang="en-AU" sz="1100" dirty="0"/>
              <a:t>		</a:t>
            </a:r>
            <a:r>
              <a:rPr lang="en-AU" sz="1050" dirty="0"/>
              <a:t>Data file:  </a:t>
            </a:r>
            <a:r>
              <a:rPr lang="en-AU" sz="1050" dirty="0">
                <a:hlinkClick r:id="rId6"/>
              </a:rPr>
              <a:t>dea_2.kml</a:t>
            </a:r>
            <a:r>
              <a:rPr lang="en-US" sz="1050" dirty="0">
                <a:solidFill>
                  <a:srgbClr val="FF0000"/>
                </a:solidFill>
                <a:latin typeface="Calibri" panose="020F0502020204030204" pitchFamily="34" charset="0"/>
                <a:cs typeface="Calibri" panose="020F0502020204030204" pitchFamily="34" charset="0"/>
              </a:rPr>
              <a:t>*</a:t>
            </a:r>
            <a:endParaRPr lang="en-AU" sz="1050" dirty="0"/>
          </a:p>
          <a:p>
            <a:r>
              <a:rPr lang="en-AU" sz="1050" dirty="0"/>
              <a:t>				var </a:t>
            </a:r>
            <a:r>
              <a:rPr lang="en-AU" sz="1050" dirty="0" err="1"/>
              <a:t>kmlFilePromise</a:t>
            </a:r>
            <a:r>
              <a:rPr lang="en-AU" sz="1050" dirty="0"/>
              <a:t> = new </a:t>
            </a:r>
            <a:r>
              <a:rPr lang="en-AU" sz="1050" dirty="0" err="1"/>
              <a:t>WorldWind.KmlFile</a:t>
            </a:r>
            <a:r>
              <a:rPr lang="en-AU" sz="1050" dirty="0"/>
              <a:t>('data/AVS/dea_2.kml', [new </a:t>
            </a:r>
            <a:r>
              <a:rPr lang="en-AU" sz="1050" dirty="0" err="1"/>
              <a:t>WorldWind.KmlTreeVisibility</a:t>
            </a:r>
            <a:r>
              <a:rPr lang="en-AU" sz="1050" dirty="0"/>
              <a:t>('</a:t>
            </a:r>
            <a:r>
              <a:rPr lang="en-AU" sz="1050" dirty="0" err="1"/>
              <a:t>treeControls</a:t>
            </a:r>
            <a:r>
              <a:rPr lang="en-AU" sz="1050" dirty="0"/>
              <a:t>', </a:t>
            </a:r>
            <a:r>
              <a:rPr lang="en-AU" sz="1050" dirty="0" err="1"/>
              <a:t>wwd</a:t>
            </a:r>
            <a:r>
              <a:rPr lang="en-AU" sz="1050" dirty="0"/>
              <a:t>)]);</a:t>
            </a:r>
            <a:endParaRPr lang="en-US" sz="1100" dirty="0">
              <a:latin typeface="Calibri" panose="020F0502020204030204" pitchFamily="34" charset="0"/>
              <a:cs typeface="Calibri" panose="020F0502020204030204" pitchFamily="34" charset="0"/>
            </a:endParaRPr>
          </a:p>
          <a:p>
            <a:r>
              <a:rPr lang="en-US" sz="1100" dirty="0"/>
              <a:t>	</a:t>
            </a:r>
            <a:r>
              <a:rPr lang="en-AU" sz="1100" dirty="0" err="1">
                <a:latin typeface="Calibri" panose="020F0502020204030204" pitchFamily="34" charset="0"/>
                <a:cs typeface="Calibri" panose="020F0502020204030204" pitchFamily="34" charset="0"/>
              </a:rPr>
              <a:t>iFrame</a:t>
            </a:r>
            <a:r>
              <a:rPr lang="en-AU" sz="1100" dirty="0">
                <a:latin typeface="Calibri" panose="020F0502020204030204" pitchFamily="34" charset="0"/>
                <a:cs typeface="Calibri" panose="020F0502020204030204" pitchFamily="34" charset="0"/>
              </a:rPr>
              <a:t> source</a:t>
            </a:r>
            <a:r>
              <a:rPr lang="en-AU" sz="1100" dirty="0"/>
              <a:t>: </a:t>
            </a:r>
            <a:r>
              <a:rPr lang="en-AU" sz="1100" dirty="0" err="1">
                <a:hlinkClick r:id="rId7"/>
              </a:rPr>
              <a:t>BBox</a:t>
            </a:r>
            <a:endParaRPr lang="en-AU" sz="1100" dirty="0"/>
          </a:p>
          <a:p>
            <a:r>
              <a:rPr lang="en-US" sz="1100" dirty="0"/>
              <a:t>	</a:t>
            </a:r>
          </a:p>
          <a:p>
            <a:r>
              <a:rPr lang="en-US" sz="800" dirty="0">
                <a:latin typeface="Calibri" panose="020F0502020204030204" pitchFamily="34" charset="0"/>
                <a:cs typeface="Calibri" panose="020F0502020204030204" pitchFamily="34" charset="0"/>
              </a:rPr>
              <a:t>	</a:t>
            </a:r>
            <a:r>
              <a:rPr lang="en-US" sz="1100" dirty="0">
                <a:solidFill>
                  <a:srgbClr val="FF0000"/>
                </a:solidFill>
                <a:latin typeface="Calibri" panose="020F0502020204030204" pitchFamily="34" charset="0"/>
                <a:cs typeface="Calibri" panose="020F0502020204030204" pitchFamily="34" charset="0"/>
              </a:rPr>
              <a:t>*</a:t>
            </a:r>
            <a:r>
              <a:rPr lang="en-US" sz="800" dirty="0">
                <a:latin typeface="Calibri" panose="020F0502020204030204" pitchFamily="34" charset="0"/>
                <a:cs typeface="Calibri" panose="020F0502020204030204" pitchFamily="34" charset="0"/>
              </a:rPr>
              <a:t> Click the links and view the page sources for details </a:t>
            </a:r>
            <a:endParaRPr lang="en-AU" sz="8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72636782"/>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 – Web Wrapper </a:t>
            </a:r>
          </a:p>
        </p:txBody>
      </p:sp>
      <p:sp>
        <p:nvSpPr>
          <p:cNvPr id="3" name="TextBox 2">
            <a:extLst>
              <a:ext uri="{FF2B5EF4-FFF2-40B4-BE49-F238E27FC236}">
                <a16:creationId xmlns:a16="http://schemas.microsoft.com/office/drawing/2014/main" id="{EE41EDAF-CC95-42AA-9F8B-25DA1380197C}"/>
              </a:ext>
            </a:extLst>
          </p:cNvPr>
          <p:cNvSpPr txBox="1"/>
          <p:nvPr/>
        </p:nvSpPr>
        <p:spPr>
          <a:xfrm>
            <a:off x="2669721" y="1216479"/>
            <a:ext cx="4563836" cy="261610"/>
          </a:xfrm>
          <a:prstGeom prst="rect">
            <a:avLst/>
          </a:prstGeom>
          <a:noFill/>
        </p:spPr>
        <p:txBody>
          <a:bodyPr wrap="square" rtlCol="0">
            <a:spAutoFit/>
          </a:bodyPr>
          <a:lstStyle/>
          <a:p>
            <a:r>
              <a:rPr lang="en-AU" sz="1100" dirty="0">
                <a:hlinkClick r:id="rId3"/>
              </a:rPr>
              <a:t>http://130.56.242.19/NASA/WorldWind/geoglam_wrapper_kml.html</a:t>
            </a:r>
            <a:endParaRPr lang="en-AU" sz="11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8BA1898C-933D-4E7E-828D-298814BF8669}"/>
              </a:ext>
            </a:extLst>
          </p:cNvPr>
          <p:cNvPicPr>
            <a:picLocks noChangeAspect="1"/>
          </p:cNvPicPr>
          <p:nvPr/>
        </p:nvPicPr>
        <p:blipFill>
          <a:blip r:embed="rId4"/>
          <a:stretch>
            <a:fillRect/>
          </a:stretch>
        </p:blipFill>
        <p:spPr>
          <a:xfrm>
            <a:off x="2756195" y="1478089"/>
            <a:ext cx="6057120" cy="4710440"/>
          </a:xfrm>
          <a:prstGeom prst="rect">
            <a:avLst/>
          </a:prstGeom>
          <a:ln w="3175">
            <a:solidFill>
              <a:schemeClr val="tx1"/>
            </a:solidFill>
          </a:ln>
        </p:spPr>
      </p:pic>
      <p:sp>
        <p:nvSpPr>
          <p:cNvPr id="9" name="Rectangle 8">
            <a:extLst>
              <a:ext uri="{FF2B5EF4-FFF2-40B4-BE49-F238E27FC236}">
                <a16:creationId xmlns:a16="http://schemas.microsoft.com/office/drawing/2014/main" id="{8E6788C6-324E-4093-B9C9-B7F849125232}"/>
              </a:ext>
            </a:extLst>
          </p:cNvPr>
          <p:cNvSpPr/>
          <p:nvPr/>
        </p:nvSpPr>
        <p:spPr>
          <a:xfrm>
            <a:off x="416378" y="3624943"/>
            <a:ext cx="2114549" cy="293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Expanded description</a:t>
            </a:r>
            <a:endParaRPr lang="en-AU" sz="1600" dirty="0"/>
          </a:p>
        </p:txBody>
      </p:sp>
      <p:cxnSp>
        <p:nvCxnSpPr>
          <p:cNvPr id="10" name="Straight Arrow Connector 9">
            <a:extLst>
              <a:ext uri="{FF2B5EF4-FFF2-40B4-BE49-F238E27FC236}">
                <a16:creationId xmlns:a16="http://schemas.microsoft.com/office/drawing/2014/main" id="{6D828BD6-88EE-47C5-8498-95FFB507EFBE}"/>
              </a:ext>
            </a:extLst>
          </p:cNvPr>
          <p:cNvCxnSpPr/>
          <p:nvPr/>
        </p:nvCxnSpPr>
        <p:spPr>
          <a:xfrm>
            <a:off x="2530928" y="3771900"/>
            <a:ext cx="4327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7472EF6-A583-4F98-8425-06CCC44B75A5}"/>
              </a:ext>
            </a:extLst>
          </p:cNvPr>
          <p:cNvCxnSpPr/>
          <p:nvPr/>
        </p:nvCxnSpPr>
        <p:spPr>
          <a:xfrm flipH="1">
            <a:off x="6792686" y="4335234"/>
            <a:ext cx="21071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F890F30-BD9C-4FF1-A8E7-03990ECB1293}"/>
              </a:ext>
            </a:extLst>
          </p:cNvPr>
          <p:cNvCxnSpPr/>
          <p:nvPr/>
        </p:nvCxnSpPr>
        <p:spPr>
          <a:xfrm flipH="1">
            <a:off x="6792686" y="4588327"/>
            <a:ext cx="21071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C6DEFBB-F179-4691-AE97-490BAB107E06}"/>
              </a:ext>
            </a:extLst>
          </p:cNvPr>
          <p:cNvCxnSpPr/>
          <p:nvPr/>
        </p:nvCxnSpPr>
        <p:spPr>
          <a:xfrm flipH="1">
            <a:off x="6783805" y="4825111"/>
            <a:ext cx="21071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679CABB-8395-4ECB-885D-78F4E9233E80}"/>
              </a:ext>
            </a:extLst>
          </p:cNvPr>
          <p:cNvCxnSpPr/>
          <p:nvPr/>
        </p:nvCxnSpPr>
        <p:spPr>
          <a:xfrm flipH="1">
            <a:off x="6555921" y="4963905"/>
            <a:ext cx="23438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6006EC4-A620-4DE2-B281-72473E43C2BE}"/>
              </a:ext>
            </a:extLst>
          </p:cNvPr>
          <p:cNvCxnSpPr/>
          <p:nvPr/>
        </p:nvCxnSpPr>
        <p:spPr>
          <a:xfrm>
            <a:off x="6555921" y="4972069"/>
            <a:ext cx="0" cy="65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88B3F5DF-A277-46DD-B725-B53065199A4D}"/>
              </a:ext>
            </a:extLst>
          </p:cNvPr>
          <p:cNvGrpSpPr/>
          <p:nvPr/>
        </p:nvGrpSpPr>
        <p:grpSpPr>
          <a:xfrm>
            <a:off x="416379" y="2906477"/>
            <a:ext cx="2547257" cy="600164"/>
            <a:chOff x="416379" y="2906477"/>
            <a:chExt cx="2547257" cy="600164"/>
          </a:xfrm>
        </p:grpSpPr>
        <p:cxnSp>
          <p:nvCxnSpPr>
            <p:cNvPr id="7" name="Straight Arrow Connector 6">
              <a:extLst>
                <a:ext uri="{FF2B5EF4-FFF2-40B4-BE49-F238E27FC236}">
                  <a16:creationId xmlns:a16="http://schemas.microsoft.com/office/drawing/2014/main" id="{709C5D03-02E8-4A19-8B50-D5C22FAE68C6}"/>
                </a:ext>
              </a:extLst>
            </p:cNvPr>
            <p:cNvCxnSpPr/>
            <p:nvPr/>
          </p:nvCxnSpPr>
          <p:spPr>
            <a:xfrm>
              <a:off x="2530929" y="3200400"/>
              <a:ext cx="4327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2E9066B-D906-402E-BDC2-38881A868D2E}"/>
                </a:ext>
              </a:extLst>
            </p:cNvPr>
            <p:cNvSpPr txBox="1"/>
            <p:nvPr/>
          </p:nvSpPr>
          <p:spPr>
            <a:xfrm>
              <a:off x="416379" y="2906477"/>
              <a:ext cx="2114549" cy="600164"/>
            </a:xfrm>
            <a:prstGeom prst="rect">
              <a:avLst/>
            </a:prstGeom>
            <a:no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A brief description about this web wrapper. Get more information by clicking ‘Details’ below.</a:t>
              </a:r>
              <a:endParaRPr lang="en-AU" sz="1100" dirty="0">
                <a:latin typeface="Calibri" panose="020F0502020204030204" pitchFamily="34" charset="0"/>
                <a:cs typeface="Calibri" panose="020F0502020204030204" pitchFamily="34" charset="0"/>
              </a:endParaRPr>
            </a:p>
          </p:txBody>
        </p:sp>
      </p:grpSp>
      <p:grpSp>
        <p:nvGrpSpPr>
          <p:cNvPr id="34" name="Group 33">
            <a:extLst>
              <a:ext uri="{FF2B5EF4-FFF2-40B4-BE49-F238E27FC236}">
                <a16:creationId xmlns:a16="http://schemas.microsoft.com/office/drawing/2014/main" id="{F15C8B77-563A-4516-9B42-5B2340BC7742}"/>
              </a:ext>
            </a:extLst>
          </p:cNvPr>
          <p:cNvGrpSpPr/>
          <p:nvPr/>
        </p:nvGrpSpPr>
        <p:grpSpPr>
          <a:xfrm>
            <a:off x="8629650" y="2944574"/>
            <a:ext cx="2767693" cy="600164"/>
            <a:chOff x="8629650" y="2944574"/>
            <a:chExt cx="2767693" cy="600164"/>
          </a:xfrm>
        </p:grpSpPr>
        <p:cxnSp>
          <p:nvCxnSpPr>
            <p:cNvPr id="12" name="Straight Arrow Connector 11">
              <a:extLst>
                <a:ext uri="{FF2B5EF4-FFF2-40B4-BE49-F238E27FC236}">
                  <a16:creationId xmlns:a16="http://schemas.microsoft.com/office/drawing/2014/main" id="{F878689C-58C7-4A78-9079-3821CB0E294F}"/>
                </a:ext>
              </a:extLst>
            </p:cNvPr>
            <p:cNvCxnSpPr/>
            <p:nvPr/>
          </p:nvCxnSpPr>
          <p:spPr>
            <a:xfrm flipH="1">
              <a:off x="8629650" y="3244656"/>
              <a:ext cx="2701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EE8C50F-0DC5-4B0D-9003-05672C5BF00C}"/>
                </a:ext>
              </a:extLst>
            </p:cNvPr>
            <p:cNvSpPr txBox="1"/>
            <p:nvPr/>
          </p:nvSpPr>
          <p:spPr>
            <a:xfrm>
              <a:off x="8904532" y="2944574"/>
              <a:ext cx="2492811" cy="600164"/>
            </a:xfrm>
            <a:prstGeom prst="rect">
              <a:avLst/>
            </a:prstGeom>
            <a:no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The logic behind this web wrapper. The ‘Details’ below will show concise operation of the program.</a:t>
              </a:r>
              <a:endParaRPr lang="en-AU" sz="1100" dirty="0">
                <a:latin typeface="Calibri" panose="020F0502020204030204" pitchFamily="34" charset="0"/>
                <a:cs typeface="Calibri" panose="020F0502020204030204" pitchFamily="34" charset="0"/>
              </a:endParaRPr>
            </a:p>
          </p:txBody>
        </p:sp>
      </p:grpSp>
      <p:sp>
        <p:nvSpPr>
          <p:cNvPr id="35" name="TextBox 34">
            <a:extLst>
              <a:ext uri="{FF2B5EF4-FFF2-40B4-BE49-F238E27FC236}">
                <a16:creationId xmlns:a16="http://schemas.microsoft.com/office/drawing/2014/main" id="{D736BE14-8424-43FC-A028-ED0AD9064682}"/>
              </a:ext>
            </a:extLst>
          </p:cNvPr>
          <p:cNvSpPr txBox="1"/>
          <p:nvPr/>
        </p:nvSpPr>
        <p:spPr>
          <a:xfrm>
            <a:off x="8909990" y="3963668"/>
            <a:ext cx="2492811" cy="1107996"/>
          </a:xfrm>
          <a:prstGeom prst="rect">
            <a:avLst/>
          </a:prstGeom>
          <a:solidFill>
            <a:schemeClr val="accent1">
              <a:lumMod val="40000"/>
              <a:lumOff val="60000"/>
            </a:schemeClr>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All available GEOGLAM layers are listed here, and one is selected by default. Selecting another will fill the ‘Date’ box with the data acquisition dates for that layer and change the thumbnail picture.</a:t>
            </a:r>
          </a:p>
          <a:p>
            <a:pPr algn="just"/>
            <a:endParaRPr lang="en-AU" sz="1100" dirty="0">
              <a:latin typeface="Calibri" panose="020F0502020204030204" pitchFamily="34" charset="0"/>
              <a:cs typeface="Calibri" panose="020F0502020204030204" pitchFamily="34" charset="0"/>
            </a:endParaRPr>
          </a:p>
        </p:txBody>
      </p:sp>
      <p:grpSp>
        <p:nvGrpSpPr>
          <p:cNvPr id="33" name="Group 32">
            <a:extLst>
              <a:ext uri="{FF2B5EF4-FFF2-40B4-BE49-F238E27FC236}">
                <a16:creationId xmlns:a16="http://schemas.microsoft.com/office/drawing/2014/main" id="{FE987282-E8BD-4D0F-A45C-B25FDDAC614D}"/>
              </a:ext>
            </a:extLst>
          </p:cNvPr>
          <p:cNvGrpSpPr/>
          <p:nvPr/>
        </p:nvGrpSpPr>
        <p:grpSpPr>
          <a:xfrm>
            <a:off x="8620769" y="3624943"/>
            <a:ext cx="2776573" cy="293914"/>
            <a:chOff x="8620769" y="3624943"/>
            <a:chExt cx="2776573" cy="293914"/>
          </a:xfrm>
        </p:grpSpPr>
        <p:sp>
          <p:nvSpPr>
            <p:cNvPr id="14" name="Rectangle 13">
              <a:extLst>
                <a:ext uri="{FF2B5EF4-FFF2-40B4-BE49-F238E27FC236}">
                  <a16:creationId xmlns:a16="http://schemas.microsoft.com/office/drawing/2014/main" id="{99F5CB9D-E0D8-408E-9351-106C2A9C78FB}"/>
                </a:ext>
              </a:extLst>
            </p:cNvPr>
            <p:cNvSpPr/>
            <p:nvPr/>
          </p:nvSpPr>
          <p:spPr>
            <a:xfrm>
              <a:off x="8904531" y="3624943"/>
              <a:ext cx="2492811" cy="293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How to operate</a:t>
              </a:r>
              <a:endParaRPr lang="en-AU" sz="1600" dirty="0"/>
            </a:p>
          </p:txBody>
        </p:sp>
        <p:cxnSp>
          <p:nvCxnSpPr>
            <p:cNvPr id="32" name="Straight Arrow Connector 31">
              <a:extLst>
                <a:ext uri="{FF2B5EF4-FFF2-40B4-BE49-F238E27FC236}">
                  <a16:creationId xmlns:a16="http://schemas.microsoft.com/office/drawing/2014/main" id="{DA0FBA8B-3F5C-44A2-B523-CB1E8F0CA7FD}"/>
                </a:ext>
              </a:extLst>
            </p:cNvPr>
            <p:cNvCxnSpPr/>
            <p:nvPr/>
          </p:nvCxnSpPr>
          <p:spPr>
            <a:xfrm flipH="1">
              <a:off x="8620769" y="3775334"/>
              <a:ext cx="2701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9F346340-D578-4F9C-919F-853A9D9A0D68}"/>
              </a:ext>
            </a:extLst>
          </p:cNvPr>
          <p:cNvSpPr txBox="1"/>
          <p:nvPr/>
        </p:nvSpPr>
        <p:spPr>
          <a:xfrm>
            <a:off x="8909990" y="3963668"/>
            <a:ext cx="2492811" cy="1107996"/>
          </a:xfrm>
          <a:prstGeom prst="rect">
            <a:avLst/>
          </a:prstGeom>
          <a:solidFill>
            <a:schemeClr val="tx2">
              <a:lumMod val="40000"/>
              <a:lumOff val="60000"/>
            </a:schemeClr>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All available data acquisition dates for the selected GEOGLAM layer will be listed here. You can select more than one by Ctrl-click or Shift-click.</a:t>
            </a:r>
          </a:p>
          <a:p>
            <a:pPr algn="just"/>
            <a:endParaRPr lang="en-US" sz="1100" dirty="0">
              <a:latin typeface="Calibri" panose="020F0502020204030204" pitchFamily="34" charset="0"/>
              <a:cs typeface="Calibri" panose="020F0502020204030204" pitchFamily="34" charset="0"/>
            </a:endParaRPr>
          </a:p>
          <a:p>
            <a:pPr algn="just"/>
            <a:endParaRPr lang="en-AU" sz="1100" dirty="0">
              <a:latin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82F8D34F-6E43-45B8-949C-504E6118525F}"/>
              </a:ext>
            </a:extLst>
          </p:cNvPr>
          <p:cNvSpPr txBox="1"/>
          <p:nvPr/>
        </p:nvSpPr>
        <p:spPr>
          <a:xfrm>
            <a:off x="8909990" y="3963668"/>
            <a:ext cx="2492811" cy="1107996"/>
          </a:xfrm>
          <a:prstGeom prst="rect">
            <a:avLst/>
          </a:prstGeom>
          <a:solidFill>
            <a:schemeClr val="bg2">
              <a:lumMod val="40000"/>
              <a:lumOff val="60000"/>
            </a:schemeClr>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Several geographical regions are hard coded here for simplicity. Select one from the list or manually input the bounding box coordinates for any other region.</a:t>
            </a:r>
          </a:p>
          <a:p>
            <a:pPr algn="just"/>
            <a:endParaRPr lang="en-AU" sz="1100" dirty="0">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AB34F0DB-8C62-4AD3-A0FC-2E00E445C466}"/>
              </a:ext>
            </a:extLst>
          </p:cNvPr>
          <p:cNvSpPr txBox="1"/>
          <p:nvPr/>
        </p:nvSpPr>
        <p:spPr>
          <a:xfrm>
            <a:off x="8909990" y="5090340"/>
            <a:ext cx="2492811" cy="938719"/>
          </a:xfrm>
          <a:prstGeom prst="rect">
            <a:avLst/>
          </a:prstGeom>
          <a:solidFill>
            <a:schemeClr val="bg1"/>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Display a ‘Bbox Finder’ (see next slide) to define a region on a map.  Clicking the paste button will insert the coordinates and fetch the data.</a:t>
            </a:r>
          </a:p>
          <a:p>
            <a:pPr algn="just"/>
            <a:endParaRPr lang="en-AU" sz="1100" dirty="0">
              <a:latin typeface="Calibri" panose="020F0502020204030204" pitchFamily="34" charset="0"/>
              <a:cs typeface="Calibri" panose="020F0502020204030204" pitchFamily="34" charset="0"/>
            </a:endParaRPr>
          </a:p>
        </p:txBody>
      </p:sp>
      <p:cxnSp>
        <p:nvCxnSpPr>
          <p:cNvPr id="40" name="Straight Arrow Connector 39">
            <a:extLst>
              <a:ext uri="{FF2B5EF4-FFF2-40B4-BE49-F238E27FC236}">
                <a16:creationId xmlns:a16="http://schemas.microsoft.com/office/drawing/2014/main" id="{FD72BA7B-F325-4341-BDD7-FC1E2D9BD93E}"/>
              </a:ext>
            </a:extLst>
          </p:cNvPr>
          <p:cNvCxnSpPr/>
          <p:nvPr/>
        </p:nvCxnSpPr>
        <p:spPr>
          <a:xfrm flipH="1">
            <a:off x="6985713" y="5131160"/>
            <a:ext cx="19155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88FFB30-98CE-4590-8028-1263CA8844F8}"/>
              </a:ext>
            </a:extLst>
          </p:cNvPr>
          <p:cNvSpPr txBox="1"/>
          <p:nvPr/>
        </p:nvSpPr>
        <p:spPr>
          <a:xfrm>
            <a:off x="8910555" y="5090339"/>
            <a:ext cx="2492811" cy="1107996"/>
          </a:xfrm>
          <a:prstGeom prst="rect">
            <a:avLst/>
          </a:prstGeom>
          <a:solidFill>
            <a:schemeClr val="accent4">
              <a:lumMod val="40000"/>
              <a:lumOff val="60000"/>
            </a:schemeClr>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Locate a region by placing a crosshair on a map (see next slide). Click the crosshair icon to insert the </a:t>
            </a:r>
            <a:r>
              <a:rPr lang="en-US" sz="1100" dirty="0" err="1">
                <a:latin typeface="Calibri" panose="020F0502020204030204" pitchFamily="34" charset="0"/>
                <a:cs typeface="Calibri" panose="020F0502020204030204" pitchFamily="34" charset="0"/>
              </a:rPr>
              <a:t>BBox</a:t>
            </a:r>
            <a:r>
              <a:rPr lang="en-US" sz="1100" dirty="0">
                <a:latin typeface="Calibri" panose="020F0502020204030204" pitchFamily="34" charset="0"/>
                <a:cs typeface="Calibri" panose="020F0502020204030204" pitchFamily="34" charset="0"/>
              </a:rPr>
              <a:t> coordinates and fetch the data.</a:t>
            </a:r>
          </a:p>
          <a:p>
            <a:pPr algn="just"/>
            <a:endParaRPr lang="en-US" sz="1100" dirty="0">
              <a:latin typeface="Calibri" panose="020F0502020204030204" pitchFamily="34" charset="0"/>
              <a:cs typeface="Calibri" panose="020F0502020204030204" pitchFamily="34" charset="0"/>
            </a:endParaRPr>
          </a:p>
          <a:p>
            <a:pPr algn="just"/>
            <a:endParaRPr lang="en-AU" sz="1100" dirty="0">
              <a:latin typeface="Calibri" panose="020F0502020204030204" pitchFamily="34" charset="0"/>
              <a:cs typeface="Calibri" panose="020F0502020204030204" pitchFamily="34" charset="0"/>
            </a:endParaRPr>
          </a:p>
        </p:txBody>
      </p:sp>
      <p:cxnSp>
        <p:nvCxnSpPr>
          <p:cNvPr id="42" name="Straight Arrow Connector 41">
            <a:extLst>
              <a:ext uri="{FF2B5EF4-FFF2-40B4-BE49-F238E27FC236}">
                <a16:creationId xmlns:a16="http://schemas.microsoft.com/office/drawing/2014/main" id="{C38BFCD6-B72D-473C-B4CB-13821FFAE526}"/>
              </a:ext>
            </a:extLst>
          </p:cNvPr>
          <p:cNvCxnSpPr/>
          <p:nvPr/>
        </p:nvCxnSpPr>
        <p:spPr>
          <a:xfrm flipH="1">
            <a:off x="7170752" y="5269954"/>
            <a:ext cx="17414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7FFB0F9-B077-41A6-BA7D-94E759551721}"/>
              </a:ext>
            </a:extLst>
          </p:cNvPr>
          <p:cNvSpPr txBox="1"/>
          <p:nvPr/>
        </p:nvSpPr>
        <p:spPr>
          <a:xfrm>
            <a:off x="416378" y="4694283"/>
            <a:ext cx="2114549" cy="938719"/>
          </a:xfrm>
          <a:prstGeom prst="rect">
            <a:avLst/>
          </a:prstGeom>
          <a:solidFill>
            <a:schemeClr val="bg1"/>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Thumbnail that will show how the selected layer will look over Australia. Clicking this image will toggle the World Wind view pane where the globe is displayed.</a:t>
            </a:r>
          </a:p>
        </p:txBody>
      </p:sp>
      <p:cxnSp>
        <p:nvCxnSpPr>
          <p:cNvPr id="44" name="Straight Arrow Connector 43">
            <a:extLst>
              <a:ext uri="{FF2B5EF4-FFF2-40B4-BE49-F238E27FC236}">
                <a16:creationId xmlns:a16="http://schemas.microsoft.com/office/drawing/2014/main" id="{929DB0A1-2FF0-4009-9473-3D3AF2FB8B3F}"/>
              </a:ext>
            </a:extLst>
          </p:cNvPr>
          <p:cNvCxnSpPr/>
          <p:nvPr/>
        </p:nvCxnSpPr>
        <p:spPr>
          <a:xfrm>
            <a:off x="2535747" y="5220970"/>
            <a:ext cx="3250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2A69BBA8-292C-40C2-9730-8B337BD81653}"/>
              </a:ext>
            </a:extLst>
          </p:cNvPr>
          <p:cNvSpPr txBox="1"/>
          <p:nvPr/>
        </p:nvSpPr>
        <p:spPr>
          <a:xfrm>
            <a:off x="416378" y="2135038"/>
            <a:ext cx="2114549" cy="600164"/>
          </a:xfrm>
          <a:prstGeom prst="rect">
            <a:avLst/>
          </a:prstGeom>
          <a:solidFill>
            <a:schemeClr val="bg1"/>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Clicking this button will toggle the World Wind view pane where the globe is displayed.</a:t>
            </a:r>
          </a:p>
        </p:txBody>
      </p:sp>
      <p:cxnSp>
        <p:nvCxnSpPr>
          <p:cNvPr id="46" name="Straight Arrow Connector 45">
            <a:extLst>
              <a:ext uri="{FF2B5EF4-FFF2-40B4-BE49-F238E27FC236}">
                <a16:creationId xmlns:a16="http://schemas.microsoft.com/office/drawing/2014/main" id="{137E99A7-B6D4-4E40-AE05-4ECF4728C29B}"/>
              </a:ext>
            </a:extLst>
          </p:cNvPr>
          <p:cNvCxnSpPr/>
          <p:nvPr/>
        </p:nvCxnSpPr>
        <p:spPr>
          <a:xfrm>
            <a:off x="2531266" y="2451448"/>
            <a:ext cx="244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ADAEC09-085B-4E8D-A150-88F8DD627930}"/>
              </a:ext>
            </a:extLst>
          </p:cNvPr>
          <p:cNvSpPr txBox="1"/>
          <p:nvPr/>
        </p:nvSpPr>
        <p:spPr>
          <a:xfrm>
            <a:off x="8910555" y="5090339"/>
            <a:ext cx="2492811" cy="1107996"/>
          </a:xfrm>
          <a:prstGeom prst="rect">
            <a:avLst/>
          </a:prstGeom>
          <a:solidFill>
            <a:schemeClr val="accent3">
              <a:lumMod val="40000"/>
              <a:lumOff val="60000"/>
            </a:schemeClr>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Select one or more overlay layers. Selecting the key (left) will list all its values (right) from which the selection(s) are made. Manually delete a line or delete all by clicking the cross button.</a:t>
            </a:r>
          </a:p>
        </p:txBody>
      </p:sp>
      <p:cxnSp>
        <p:nvCxnSpPr>
          <p:cNvPr id="48" name="Straight Arrow Connector 47">
            <a:extLst>
              <a:ext uri="{FF2B5EF4-FFF2-40B4-BE49-F238E27FC236}">
                <a16:creationId xmlns:a16="http://schemas.microsoft.com/office/drawing/2014/main" id="{66C3AF26-74F1-4C29-A96A-2108C5A900FF}"/>
              </a:ext>
            </a:extLst>
          </p:cNvPr>
          <p:cNvCxnSpPr/>
          <p:nvPr/>
        </p:nvCxnSpPr>
        <p:spPr>
          <a:xfrm flipH="1">
            <a:off x="6792685" y="5633021"/>
            <a:ext cx="21071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082A5700-3CA0-4481-885A-CE5216C18069}"/>
              </a:ext>
            </a:extLst>
          </p:cNvPr>
          <p:cNvSpPr txBox="1"/>
          <p:nvPr/>
        </p:nvSpPr>
        <p:spPr>
          <a:xfrm>
            <a:off x="8910555" y="5090339"/>
            <a:ext cx="2492811" cy="1169551"/>
          </a:xfrm>
          <a:prstGeom prst="rect">
            <a:avLst/>
          </a:prstGeom>
          <a:solidFill>
            <a:schemeClr val="accent1">
              <a:lumMod val="40000"/>
              <a:lumOff val="60000"/>
            </a:schemeClr>
          </a:solidFill>
          <a:ln w="3175">
            <a:solidFill>
              <a:schemeClr val="tx1"/>
            </a:solidFill>
          </a:ln>
        </p:spPr>
        <p:txBody>
          <a:bodyPr wrap="square" rtlCol="0">
            <a:spAutoFit/>
          </a:bodyPr>
          <a:lstStyle/>
          <a:p>
            <a:pPr algn="just"/>
            <a:r>
              <a:rPr lang="en-US" sz="1000" dirty="0">
                <a:latin typeface="Calibri" panose="020F0502020204030204" pitchFamily="34" charset="0"/>
                <a:cs typeface="Calibri" panose="020F0502020204030204" pitchFamily="34" charset="0"/>
              </a:rPr>
              <a:t>Click ‘Display’ to fetch the GEOGLAM layers plus the overlay layers, if any, and call the World Wind engine to display the globe. Depending on the area and the overlays it may take a few seconds to 2 minutes. Can cancel if taking too long. Will time out after 2 minutes.</a:t>
            </a:r>
          </a:p>
        </p:txBody>
      </p:sp>
      <p:cxnSp>
        <p:nvCxnSpPr>
          <p:cNvPr id="51" name="Straight Arrow Connector 50">
            <a:extLst>
              <a:ext uri="{FF2B5EF4-FFF2-40B4-BE49-F238E27FC236}">
                <a16:creationId xmlns:a16="http://schemas.microsoft.com/office/drawing/2014/main" id="{F9D6B76C-0C58-4539-8A3A-1DB4CBFAC427}"/>
              </a:ext>
            </a:extLst>
          </p:cNvPr>
          <p:cNvCxnSpPr/>
          <p:nvPr/>
        </p:nvCxnSpPr>
        <p:spPr>
          <a:xfrm flipH="1">
            <a:off x="5522876" y="6094370"/>
            <a:ext cx="33935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88D4A14-31C1-4D54-B823-C7C8E140AD0F}"/>
              </a:ext>
            </a:extLst>
          </p:cNvPr>
          <p:cNvSpPr txBox="1"/>
          <p:nvPr/>
        </p:nvSpPr>
        <p:spPr>
          <a:xfrm>
            <a:off x="416378" y="930729"/>
            <a:ext cx="3943351" cy="215444"/>
          </a:xfrm>
          <a:prstGeom prst="rect">
            <a:avLst/>
          </a:prstGeom>
          <a:noFill/>
        </p:spPr>
        <p:txBody>
          <a:bodyPr wrap="square" rtlCol="0">
            <a:spAutoFit/>
          </a:bodyPr>
          <a:lstStyle/>
          <a:p>
            <a:pPr algn="l"/>
            <a:r>
              <a:rPr lang="en-US" sz="800" dirty="0">
                <a:solidFill>
                  <a:srgbClr val="FF0000"/>
                </a:solidFill>
                <a:latin typeface="Calibri" panose="020F0502020204030204" pitchFamily="34" charset="0"/>
                <a:cs typeface="Calibri" panose="020F0502020204030204" pitchFamily="34" charset="0"/>
              </a:rPr>
              <a:t>This slide must be viewed as Slide Show</a:t>
            </a:r>
            <a:endParaRPr lang="en-AU" sz="800" dirty="0">
              <a:solidFill>
                <a:srgbClr val="FF000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4108421516"/>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par>
                                <p:cTn id="36" presetID="10" presetClass="entr" presetSubtype="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par>
                                <p:cTn id="44" presetID="10" presetClass="entr" presetSubtype="0" fill="hold"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500"/>
                                        <p:tgtEl>
                                          <p:spTgt spid="45"/>
                                        </p:tgtEl>
                                      </p:cBhvr>
                                    </p:animEffect>
                                  </p:childTnLst>
                                </p:cTn>
                              </p:par>
                              <p:par>
                                <p:cTn id="52" presetID="10" presetClass="entr" presetSubtype="0" fill="hold" nodeType="with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500"/>
                                        <p:tgtEl>
                                          <p:spTgt spid="4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par>
                                <p:cTn id="60" presetID="10" presetClass="entr" presetSubtype="0" fill="hold"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par>
                                <p:cTn id="68" presetID="10" presetClass="entr" presetSubtype="0" fill="hold"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500"/>
                                        <p:tgtEl>
                                          <p:spTgt spid="24"/>
                                        </p:tgtEl>
                                      </p:cBhvr>
                                    </p:animEffect>
                                  </p:childTnLst>
                                </p:cTn>
                              </p:par>
                              <p:par>
                                <p:cTn id="71" presetID="10" presetClass="entr" presetSubtype="0" fill="hold" nodeType="with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500"/>
                                        <p:tgtEl>
                                          <p:spTgt spid="2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fade">
                                      <p:cBhvr>
                                        <p:cTn id="76" dur="500"/>
                                        <p:tgtEl>
                                          <p:spTgt spid="38"/>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39"/>
                                        </p:tgtEl>
                                        <p:attrNameLst>
                                          <p:attrName>style.visibility</p:attrName>
                                        </p:attrNameLst>
                                      </p:cBhvr>
                                      <p:to>
                                        <p:strVal val="visible"/>
                                      </p:to>
                                    </p:set>
                                    <p:animEffect transition="in" filter="fade">
                                      <p:cBhvr>
                                        <p:cTn id="81" dur="500"/>
                                        <p:tgtEl>
                                          <p:spTgt spid="39"/>
                                        </p:tgtEl>
                                      </p:cBhvr>
                                    </p:animEffect>
                                  </p:childTnLst>
                                </p:cTn>
                              </p:par>
                              <p:par>
                                <p:cTn id="82" presetID="10" presetClass="entr" presetSubtype="0" fill="hold" nodeType="withEffect">
                                  <p:stCondLst>
                                    <p:cond delay="0"/>
                                  </p:stCondLst>
                                  <p:childTnLst>
                                    <p:set>
                                      <p:cBhvr>
                                        <p:cTn id="83" dur="1" fill="hold">
                                          <p:stCondLst>
                                            <p:cond delay="0"/>
                                          </p:stCondLst>
                                        </p:cTn>
                                        <p:tgtEl>
                                          <p:spTgt spid="40"/>
                                        </p:tgtEl>
                                        <p:attrNameLst>
                                          <p:attrName>style.visibility</p:attrName>
                                        </p:attrNameLst>
                                      </p:cBhvr>
                                      <p:to>
                                        <p:strVal val="visible"/>
                                      </p:to>
                                    </p:set>
                                    <p:animEffect transition="in" filter="fade">
                                      <p:cBhvr>
                                        <p:cTn id="84" dur="500"/>
                                        <p:tgtEl>
                                          <p:spTgt spid="40"/>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1"/>
                                        </p:tgtEl>
                                        <p:attrNameLst>
                                          <p:attrName>style.visibility</p:attrName>
                                        </p:attrNameLst>
                                      </p:cBhvr>
                                      <p:to>
                                        <p:strVal val="visible"/>
                                      </p:to>
                                    </p:set>
                                    <p:animEffect transition="in" filter="fade">
                                      <p:cBhvr>
                                        <p:cTn id="92" dur="500"/>
                                        <p:tgtEl>
                                          <p:spTgt spid="41"/>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par>
                                <p:cTn id="98" presetID="10" presetClass="entr" presetSubtype="0" fill="hold" nodeType="withEffect">
                                  <p:stCondLst>
                                    <p:cond delay="0"/>
                                  </p:stCondLst>
                                  <p:childTnLst>
                                    <p:set>
                                      <p:cBhvr>
                                        <p:cTn id="99" dur="1" fill="hold">
                                          <p:stCondLst>
                                            <p:cond delay="0"/>
                                          </p:stCondLst>
                                        </p:cTn>
                                        <p:tgtEl>
                                          <p:spTgt spid="48"/>
                                        </p:tgtEl>
                                        <p:attrNameLst>
                                          <p:attrName>style.visibility</p:attrName>
                                        </p:attrNameLst>
                                      </p:cBhvr>
                                      <p:to>
                                        <p:strVal val="visible"/>
                                      </p:to>
                                    </p:set>
                                    <p:animEffect transition="in" filter="fade">
                                      <p:cBhvr>
                                        <p:cTn id="100" dur="500"/>
                                        <p:tgtEl>
                                          <p:spTgt spid="48"/>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50"/>
                                        </p:tgtEl>
                                        <p:attrNameLst>
                                          <p:attrName>style.visibility</p:attrName>
                                        </p:attrNameLst>
                                      </p:cBhvr>
                                      <p:to>
                                        <p:strVal val="visible"/>
                                      </p:to>
                                    </p:set>
                                    <p:animEffect transition="in" filter="fade">
                                      <p:cBhvr>
                                        <p:cTn id="105" dur="500"/>
                                        <p:tgtEl>
                                          <p:spTgt spid="50"/>
                                        </p:tgtEl>
                                      </p:cBhvr>
                                    </p:animEffect>
                                  </p:childTnLst>
                                </p:cTn>
                              </p:par>
                              <p:par>
                                <p:cTn id="106" presetID="10" presetClass="entr" presetSubtype="0" fill="hold" nodeType="withEffect">
                                  <p:stCondLst>
                                    <p:cond delay="0"/>
                                  </p:stCondLst>
                                  <p:childTnLst>
                                    <p:set>
                                      <p:cBhvr>
                                        <p:cTn id="107" dur="1" fill="hold">
                                          <p:stCondLst>
                                            <p:cond delay="0"/>
                                          </p:stCondLst>
                                        </p:cTn>
                                        <p:tgtEl>
                                          <p:spTgt spid="51"/>
                                        </p:tgtEl>
                                        <p:attrNameLst>
                                          <p:attrName>style.visibility</p:attrName>
                                        </p:attrNameLst>
                                      </p:cBhvr>
                                      <p:to>
                                        <p:strVal val="visible"/>
                                      </p:to>
                                    </p:set>
                                    <p:animEffect transition="in" filter="fade">
                                      <p:cBhvr>
                                        <p:cTn id="10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5" grpId="0" animBg="1"/>
      <p:bldP spid="37" grpId="0" animBg="1"/>
      <p:bldP spid="38" grpId="0" animBg="1"/>
      <p:bldP spid="39" grpId="0" animBg="1"/>
      <p:bldP spid="41" grpId="0" animBg="1"/>
      <p:bldP spid="43" grpId="0" animBg="1"/>
      <p:bldP spid="45" grpId="0" animBg="1"/>
      <p:bldP spid="47" grpId="0" animBg="1"/>
      <p:bldP spid="5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8FB17283-C459-4706-95E1-1E7C938CBDC7}"/>
              </a:ext>
            </a:extLst>
          </p:cNvPr>
          <p:cNvPicPr>
            <a:picLocks noChangeAspect="1"/>
          </p:cNvPicPr>
          <p:nvPr/>
        </p:nvPicPr>
        <p:blipFill>
          <a:blip r:embed="rId3"/>
          <a:stretch>
            <a:fillRect/>
          </a:stretch>
        </p:blipFill>
        <p:spPr>
          <a:xfrm>
            <a:off x="2444772" y="1607921"/>
            <a:ext cx="4152381" cy="638095"/>
          </a:xfrm>
          <a:prstGeom prst="rect">
            <a:avLst/>
          </a:prstGeom>
          <a:ln w="3175">
            <a:solidFill>
              <a:schemeClr val="tx1"/>
            </a:solidFill>
          </a:ln>
        </p:spPr>
      </p:pic>
      <p:sp>
        <p:nvSpPr>
          <p:cNvPr id="3" name="TextBox 2">
            <a:extLst>
              <a:ext uri="{FF2B5EF4-FFF2-40B4-BE49-F238E27FC236}">
                <a16:creationId xmlns:a16="http://schemas.microsoft.com/office/drawing/2014/main" id="{95FF0E68-7F3F-40AA-A01E-B5B39961849B}"/>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 – </a:t>
            </a:r>
            <a:r>
              <a:rPr lang="en-US" sz="3600" b="1" dirty="0" err="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BBox</a:t>
            </a: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 Finder</a:t>
            </a:r>
          </a:p>
        </p:txBody>
      </p:sp>
      <p:sp>
        <p:nvSpPr>
          <p:cNvPr id="2" name="TextBox 1">
            <a:extLst>
              <a:ext uri="{FF2B5EF4-FFF2-40B4-BE49-F238E27FC236}">
                <a16:creationId xmlns:a16="http://schemas.microsoft.com/office/drawing/2014/main" id="{E0198729-5FE1-4DF9-9B73-A27ADF051506}"/>
              </a:ext>
            </a:extLst>
          </p:cNvPr>
          <p:cNvSpPr txBox="1"/>
          <p:nvPr/>
        </p:nvSpPr>
        <p:spPr>
          <a:xfrm>
            <a:off x="587829" y="1094014"/>
            <a:ext cx="10564585" cy="430887"/>
          </a:xfrm>
          <a:prstGeom prst="rect">
            <a:avLst/>
          </a:prstGeom>
          <a:noFill/>
        </p:spPr>
        <p:txBody>
          <a:bodyPr wrap="square" rtlCol="0">
            <a:spAutoFit/>
          </a:bodyPr>
          <a:lstStyle/>
          <a:p>
            <a:pPr algn="l"/>
            <a:r>
              <a:rPr lang="en-US" sz="1100" dirty="0">
                <a:latin typeface="Calibri" panose="020F0502020204030204" pitchFamily="34" charset="0"/>
                <a:cs typeface="Calibri" panose="020F0502020204030204" pitchFamily="34" charset="0"/>
              </a:rPr>
              <a:t>The </a:t>
            </a:r>
            <a:r>
              <a:rPr lang="en-US" sz="1100" dirty="0" err="1">
                <a:latin typeface="Calibri" panose="020F0502020204030204" pitchFamily="34" charset="0"/>
                <a:cs typeface="Calibri" panose="020F0502020204030204" pitchFamily="34" charset="0"/>
              </a:rPr>
              <a:t>BBox</a:t>
            </a:r>
            <a:r>
              <a:rPr lang="en-US" sz="1100" dirty="0">
                <a:latin typeface="Calibri" panose="020F0502020204030204" pitchFamily="34" charset="0"/>
                <a:cs typeface="Calibri" panose="020F0502020204030204" pitchFamily="34" charset="0"/>
              </a:rPr>
              <a:t> Finder is a separate program that is embedded into </a:t>
            </a:r>
            <a:r>
              <a:rPr lang="en-US" sz="1100" dirty="0" err="1">
                <a:latin typeface="Calibri" panose="020F0502020204030204" pitchFamily="34" charset="0"/>
                <a:cs typeface="Calibri" panose="020F0502020204030204" pitchFamily="34" charset="0"/>
              </a:rPr>
              <a:t>GskyNWW</a:t>
            </a:r>
            <a:r>
              <a:rPr lang="en-US" sz="1100" dirty="0">
                <a:latin typeface="Calibri" panose="020F0502020204030204" pitchFamily="34" charset="0"/>
                <a:cs typeface="Calibri" panose="020F0502020204030204" pitchFamily="34" charset="0"/>
              </a:rPr>
              <a:t>. It helps to get the </a:t>
            </a:r>
            <a:r>
              <a:rPr lang="en-US" sz="1100" dirty="0" err="1">
                <a:latin typeface="Calibri" panose="020F0502020204030204" pitchFamily="34" charset="0"/>
                <a:cs typeface="Calibri" panose="020F0502020204030204" pitchFamily="34" charset="0"/>
              </a:rPr>
              <a:t>minX</a:t>
            </a:r>
            <a:r>
              <a:rPr lang="en-US" sz="1100" dirty="0">
                <a:latin typeface="Calibri" panose="020F0502020204030204" pitchFamily="34" charset="0"/>
                <a:cs typeface="Calibri" panose="020F0502020204030204" pitchFamily="34" charset="0"/>
              </a:rPr>
              <a:t>, </a:t>
            </a:r>
            <a:r>
              <a:rPr lang="en-US" sz="1100" dirty="0" err="1">
                <a:latin typeface="Calibri" panose="020F0502020204030204" pitchFamily="34" charset="0"/>
                <a:cs typeface="Calibri" panose="020F0502020204030204" pitchFamily="34" charset="0"/>
              </a:rPr>
              <a:t>minY</a:t>
            </a:r>
            <a:r>
              <a:rPr lang="en-US" sz="1100" dirty="0">
                <a:latin typeface="Calibri" panose="020F0502020204030204" pitchFamily="34" charset="0"/>
                <a:cs typeface="Calibri" panose="020F0502020204030204" pitchFamily="34" charset="0"/>
              </a:rPr>
              <a:t>, </a:t>
            </a:r>
            <a:r>
              <a:rPr lang="en-US" sz="1100" dirty="0" err="1">
                <a:latin typeface="Calibri" panose="020F0502020204030204" pitchFamily="34" charset="0"/>
                <a:cs typeface="Calibri" panose="020F0502020204030204" pitchFamily="34" charset="0"/>
              </a:rPr>
              <a:t>maxX</a:t>
            </a:r>
            <a:r>
              <a:rPr lang="en-US" sz="1100" dirty="0">
                <a:latin typeface="Calibri" panose="020F0502020204030204" pitchFamily="34" charset="0"/>
                <a:cs typeface="Calibri" panose="020F0502020204030204" pitchFamily="34" charset="0"/>
              </a:rPr>
              <a:t>, </a:t>
            </a:r>
            <a:r>
              <a:rPr lang="en-US" sz="1100" dirty="0" err="1">
                <a:latin typeface="Calibri" panose="020F0502020204030204" pitchFamily="34" charset="0"/>
                <a:cs typeface="Calibri" panose="020F0502020204030204" pitchFamily="34" charset="0"/>
              </a:rPr>
              <a:t>maxY</a:t>
            </a:r>
            <a:r>
              <a:rPr lang="en-US" sz="1100" dirty="0">
                <a:latin typeface="Calibri" panose="020F0502020204030204" pitchFamily="34" charset="0"/>
                <a:cs typeface="Calibri" panose="020F0502020204030204" pitchFamily="34" charset="0"/>
              </a:rPr>
              <a:t> values of a box drawn on the map. This value will be fetched and inserted into the wrapper for creating the GSKY and/or overlay layers.  The </a:t>
            </a:r>
            <a:r>
              <a:rPr lang="en-US" sz="1100" dirty="0" err="1">
                <a:latin typeface="Calibri" panose="020F0502020204030204" pitchFamily="34" charset="0"/>
                <a:cs typeface="Calibri" panose="020F0502020204030204" pitchFamily="34" charset="0"/>
              </a:rPr>
              <a:t>BBox</a:t>
            </a:r>
            <a:r>
              <a:rPr lang="en-US" sz="1100" dirty="0">
                <a:latin typeface="Calibri" panose="020F0502020204030204" pitchFamily="34" charset="0"/>
                <a:cs typeface="Calibri" panose="020F0502020204030204" pitchFamily="34" charset="0"/>
              </a:rPr>
              <a:t> Finder also lets you move a crosshair into position and display the GSKY layers around it.</a:t>
            </a:r>
            <a:endParaRPr lang="en-AU" sz="1100"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75E7BBBB-CD5E-495F-8492-D13340F82A0C}"/>
              </a:ext>
            </a:extLst>
          </p:cNvPr>
          <p:cNvSpPr/>
          <p:nvPr/>
        </p:nvSpPr>
        <p:spPr>
          <a:xfrm>
            <a:off x="5902771" y="1685591"/>
            <a:ext cx="375557" cy="2382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9BF8A214-275A-4CCE-9FC5-EB96E09F7E32}"/>
              </a:ext>
            </a:extLst>
          </p:cNvPr>
          <p:cNvPicPr>
            <a:picLocks noChangeAspect="1"/>
          </p:cNvPicPr>
          <p:nvPr/>
        </p:nvPicPr>
        <p:blipFill>
          <a:blip r:embed="rId4"/>
          <a:stretch>
            <a:fillRect/>
          </a:stretch>
        </p:blipFill>
        <p:spPr>
          <a:xfrm>
            <a:off x="2444772" y="2283616"/>
            <a:ext cx="6524371" cy="3570176"/>
          </a:xfrm>
          <a:prstGeom prst="rect">
            <a:avLst/>
          </a:prstGeom>
          <a:ln w="3175">
            <a:solidFill>
              <a:schemeClr val="tx1"/>
            </a:solidFill>
          </a:ln>
        </p:spPr>
      </p:pic>
      <p:sp>
        <p:nvSpPr>
          <p:cNvPr id="11" name="TextBox 10">
            <a:extLst>
              <a:ext uri="{FF2B5EF4-FFF2-40B4-BE49-F238E27FC236}">
                <a16:creationId xmlns:a16="http://schemas.microsoft.com/office/drawing/2014/main" id="{7B6AE9AA-E399-48AD-A500-97B664E8C449}"/>
              </a:ext>
            </a:extLst>
          </p:cNvPr>
          <p:cNvSpPr txBox="1"/>
          <p:nvPr/>
        </p:nvSpPr>
        <p:spPr>
          <a:xfrm>
            <a:off x="1202154" y="5399303"/>
            <a:ext cx="874395" cy="261610"/>
          </a:xfrm>
          <a:prstGeom prst="rect">
            <a:avLst/>
          </a:prstGeom>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lin ang="5400000" scaled="1"/>
            <a:tileRect/>
          </a:grad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Coordinates</a:t>
            </a:r>
            <a:endParaRPr lang="en-AU" sz="1100" dirty="0">
              <a:latin typeface="Calibri" panose="020F0502020204030204" pitchFamily="34" charset="0"/>
              <a:cs typeface="Calibri" panose="020F0502020204030204" pitchFamily="34" charset="0"/>
            </a:endParaRPr>
          </a:p>
        </p:txBody>
      </p:sp>
      <p:pic>
        <p:nvPicPr>
          <p:cNvPr id="18" name="Picture 17">
            <a:extLst>
              <a:ext uri="{FF2B5EF4-FFF2-40B4-BE49-F238E27FC236}">
                <a16:creationId xmlns:a16="http://schemas.microsoft.com/office/drawing/2014/main" id="{D718BE50-9973-4148-8622-0AFF7A49F070}"/>
              </a:ext>
            </a:extLst>
          </p:cNvPr>
          <p:cNvPicPr>
            <a:picLocks noChangeAspect="1"/>
          </p:cNvPicPr>
          <p:nvPr/>
        </p:nvPicPr>
        <p:blipFill>
          <a:blip r:embed="rId5"/>
          <a:stretch>
            <a:fillRect/>
          </a:stretch>
        </p:blipFill>
        <p:spPr>
          <a:xfrm>
            <a:off x="2444772" y="2283617"/>
            <a:ext cx="6524370" cy="3554744"/>
          </a:xfrm>
          <a:prstGeom prst="rect">
            <a:avLst/>
          </a:prstGeom>
          <a:ln w="3175">
            <a:solidFill>
              <a:schemeClr val="tx1"/>
            </a:solidFill>
          </a:ln>
        </p:spPr>
      </p:pic>
      <p:sp>
        <p:nvSpPr>
          <p:cNvPr id="7" name="TextBox 6">
            <a:extLst>
              <a:ext uri="{FF2B5EF4-FFF2-40B4-BE49-F238E27FC236}">
                <a16:creationId xmlns:a16="http://schemas.microsoft.com/office/drawing/2014/main" id="{96715F65-0002-4EF3-B855-B04A88C4BDC2}"/>
              </a:ext>
            </a:extLst>
          </p:cNvPr>
          <p:cNvSpPr txBox="1"/>
          <p:nvPr/>
        </p:nvSpPr>
        <p:spPr>
          <a:xfrm>
            <a:off x="4559011" y="3995047"/>
            <a:ext cx="719942" cy="261610"/>
          </a:xfrm>
          <a:prstGeom prst="rect">
            <a:avLst/>
          </a:prstGeom>
          <a:no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Crosshair</a:t>
            </a:r>
            <a:endParaRPr lang="en-AU" sz="1100" dirty="0">
              <a:latin typeface="Calibri" panose="020F0502020204030204" pitchFamily="34" charset="0"/>
              <a:cs typeface="Calibri" panose="020F0502020204030204" pitchFamily="34" charset="0"/>
            </a:endParaRPr>
          </a:p>
        </p:txBody>
      </p:sp>
      <p:cxnSp>
        <p:nvCxnSpPr>
          <p:cNvPr id="9" name="Straight Arrow Connector 8">
            <a:extLst>
              <a:ext uri="{FF2B5EF4-FFF2-40B4-BE49-F238E27FC236}">
                <a16:creationId xmlns:a16="http://schemas.microsoft.com/office/drawing/2014/main" id="{3273A995-1B20-4147-8D20-4E70C42DEE78}"/>
              </a:ext>
            </a:extLst>
          </p:cNvPr>
          <p:cNvCxnSpPr/>
          <p:nvPr/>
        </p:nvCxnSpPr>
        <p:spPr>
          <a:xfrm>
            <a:off x="5293723" y="4134016"/>
            <a:ext cx="2873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ADD3D21-C02D-4F3F-BA7D-A14F359DF460}"/>
              </a:ext>
            </a:extLst>
          </p:cNvPr>
          <p:cNvCxnSpPr/>
          <p:nvPr/>
        </p:nvCxnSpPr>
        <p:spPr>
          <a:xfrm>
            <a:off x="2326820" y="5347606"/>
            <a:ext cx="1587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157D380-4CA8-4D80-A875-AAB88FF2A7D4}"/>
              </a:ext>
            </a:extLst>
          </p:cNvPr>
          <p:cNvCxnSpPr/>
          <p:nvPr/>
        </p:nvCxnSpPr>
        <p:spPr>
          <a:xfrm>
            <a:off x="2324102" y="5753098"/>
            <a:ext cx="158766"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0D05958-0D8B-4875-8140-9D37677EDB44}"/>
              </a:ext>
            </a:extLst>
          </p:cNvPr>
          <p:cNvSpPr txBox="1"/>
          <p:nvPr/>
        </p:nvSpPr>
        <p:spPr>
          <a:xfrm>
            <a:off x="1202154" y="3091647"/>
            <a:ext cx="874395" cy="261610"/>
          </a:xfrm>
          <a:prstGeom prst="rect">
            <a:avLst/>
          </a:prstGeom>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lin ang="5400000" scaled="1"/>
            <a:tileRect/>
          </a:gradFill>
          <a:ln w="3175">
            <a:solidFill>
              <a:schemeClr val="tx1"/>
            </a:solidFill>
          </a:ln>
        </p:spPr>
        <p:txBody>
          <a:bodyPr wrap="square" rtlCol="0">
            <a:spAutoFit/>
          </a:bodyPr>
          <a:lstStyle/>
          <a:p>
            <a:pPr algn="l"/>
            <a:r>
              <a:rPr lang="en-US" sz="1100" dirty="0" err="1">
                <a:latin typeface="Calibri" panose="020F0502020204030204" pitchFamily="34" charset="0"/>
                <a:cs typeface="Calibri" panose="020F0502020204030204" pitchFamily="34" charset="0"/>
              </a:rPr>
              <a:t>BBox</a:t>
            </a:r>
            <a:r>
              <a:rPr lang="en-US" sz="1100" dirty="0">
                <a:latin typeface="Calibri" panose="020F0502020204030204" pitchFamily="34" charset="0"/>
                <a:cs typeface="Calibri" panose="020F0502020204030204" pitchFamily="34" charset="0"/>
              </a:rPr>
              <a:t> Tool</a:t>
            </a:r>
            <a:endParaRPr lang="en-AU" sz="1100" dirty="0">
              <a:latin typeface="Calibri" panose="020F0502020204030204" pitchFamily="34" charset="0"/>
              <a:cs typeface="Calibri" panose="020F0502020204030204" pitchFamily="34" charset="0"/>
            </a:endParaRPr>
          </a:p>
        </p:txBody>
      </p:sp>
      <p:pic>
        <p:nvPicPr>
          <p:cNvPr id="22" name="Picture 21">
            <a:extLst>
              <a:ext uri="{FF2B5EF4-FFF2-40B4-BE49-F238E27FC236}">
                <a16:creationId xmlns:a16="http://schemas.microsoft.com/office/drawing/2014/main" id="{9A275756-A886-4B55-960A-CC77409E3535}"/>
              </a:ext>
            </a:extLst>
          </p:cNvPr>
          <p:cNvPicPr>
            <a:picLocks noChangeAspect="1"/>
          </p:cNvPicPr>
          <p:nvPr/>
        </p:nvPicPr>
        <p:blipFill>
          <a:blip r:embed="rId6"/>
          <a:stretch>
            <a:fillRect/>
          </a:stretch>
        </p:blipFill>
        <p:spPr>
          <a:xfrm>
            <a:off x="2444772" y="2283617"/>
            <a:ext cx="6524367" cy="3558746"/>
          </a:xfrm>
          <a:prstGeom prst="rect">
            <a:avLst/>
          </a:prstGeom>
        </p:spPr>
      </p:pic>
      <p:cxnSp>
        <p:nvCxnSpPr>
          <p:cNvPr id="21" name="Straight Arrow Connector 20">
            <a:extLst>
              <a:ext uri="{FF2B5EF4-FFF2-40B4-BE49-F238E27FC236}">
                <a16:creationId xmlns:a16="http://schemas.microsoft.com/office/drawing/2014/main" id="{BA172E51-AD83-441E-AA12-90250D065E99}"/>
              </a:ext>
            </a:extLst>
          </p:cNvPr>
          <p:cNvCxnSpPr>
            <a:stCxn id="20" idx="3"/>
          </p:cNvCxnSpPr>
          <p:nvPr/>
        </p:nvCxnSpPr>
        <p:spPr>
          <a:xfrm flipV="1">
            <a:off x="2076549" y="3216728"/>
            <a:ext cx="527858" cy="5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53594F2-2036-4E2D-92F8-87C9080336DC}"/>
              </a:ext>
            </a:extLst>
          </p:cNvPr>
          <p:cNvSpPr txBox="1"/>
          <p:nvPr/>
        </p:nvSpPr>
        <p:spPr>
          <a:xfrm>
            <a:off x="3169655" y="3586946"/>
            <a:ext cx="493574" cy="261610"/>
          </a:xfrm>
          <a:prstGeom prst="rect">
            <a:avLst/>
          </a:prstGeom>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lin ang="5400000" scaled="1"/>
            <a:tileRect/>
          </a:gradFill>
          <a:ln w="3175">
            <a:solidFill>
              <a:schemeClr val="tx1"/>
            </a:solidFill>
          </a:ln>
        </p:spPr>
        <p:txBody>
          <a:bodyPr wrap="square" rtlCol="0">
            <a:spAutoFit/>
          </a:bodyPr>
          <a:lstStyle/>
          <a:p>
            <a:pPr algn="l"/>
            <a:r>
              <a:rPr lang="en-US" sz="1100" dirty="0" err="1">
                <a:latin typeface="Calibri" panose="020F0502020204030204" pitchFamily="34" charset="0"/>
                <a:cs typeface="Calibri" panose="020F0502020204030204" pitchFamily="34" charset="0"/>
              </a:rPr>
              <a:t>BBox</a:t>
            </a:r>
            <a:r>
              <a:rPr lang="en-US" sz="1100" dirty="0">
                <a:latin typeface="Calibri" panose="020F0502020204030204" pitchFamily="34" charset="0"/>
                <a:cs typeface="Calibri" panose="020F0502020204030204" pitchFamily="34" charset="0"/>
              </a:rPr>
              <a:t> </a:t>
            </a:r>
            <a:endParaRPr lang="en-AU" sz="1100" dirty="0">
              <a:latin typeface="Calibri" panose="020F0502020204030204" pitchFamily="34" charset="0"/>
              <a:cs typeface="Calibri" panose="020F0502020204030204" pitchFamily="34" charset="0"/>
            </a:endParaRPr>
          </a:p>
        </p:txBody>
      </p:sp>
      <p:cxnSp>
        <p:nvCxnSpPr>
          <p:cNvPr id="25" name="Straight Arrow Connector 24">
            <a:extLst>
              <a:ext uri="{FF2B5EF4-FFF2-40B4-BE49-F238E27FC236}">
                <a16:creationId xmlns:a16="http://schemas.microsoft.com/office/drawing/2014/main" id="{43C282D9-4D92-4D17-A20D-D53DCD0C865E}"/>
              </a:ext>
            </a:extLst>
          </p:cNvPr>
          <p:cNvCxnSpPr>
            <a:stCxn id="24" idx="3"/>
          </p:cNvCxnSpPr>
          <p:nvPr/>
        </p:nvCxnSpPr>
        <p:spPr>
          <a:xfrm flipV="1">
            <a:off x="3663229" y="3712027"/>
            <a:ext cx="718269" cy="5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0FF3807-4C03-43C0-9F08-AE74E70E6ED2}"/>
              </a:ext>
            </a:extLst>
          </p:cNvPr>
          <p:cNvSpPr/>
          <p:nvPr/>
        </p:nvSpPr>
        <p:spPr>
          <a:xfrm>
            <a:off x="6305621" y="1685591"/>
            <a:ext cx="182185" cy="2382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7" name="Picture 26">
            <a:extLst>
              <a:ext uri="{FF2B5EF4-FFF2-40B4-BE49-F238E27FC236}">
                <a16:creationId xmlns:a16="http://schemas.microsoft.com/office/drawing/2014/main" id="{C7127CF7-18B2-481A-89CA-D417D265B499}"/>
              </a:ext>
            </a:extLst>
          </p:cNvPr>
          <p:cNvPicPr>
            <a:picLocks noChangeAspect="1"/>
          </p:cNvPicPr>
          <p:nvPr/>
        </p:nvPicPr>
        <p:blipFill>
          <a:blip r:embed="rId7"/>
          <a:stretch>
            <a:fillRect/>
          </a:stretch>
        </p:blipFill>
        <p:spPr>
          <a:xfrm>
            <a:off x="3296490" y="1709069"/>
            <a:ext cx="2561905" cy="190476"/>
          </a:xfrm>
          <a:prstGeom prst="rect">
            <a:avLst/>
          </a:prstGeom>
        </p:spPr>
      </p:pic>
      <p:sp>
        <p:nvSpPr>
          <p:cNvPr id="29" name="Rectangle 28">
            <a:extLst>
              <a:ext uri="{FF2B5EF4-FFF2-40B4-BE49-F238E27FC236}">
                <a16:creationId xmlns:a16="http://schemas.microsoft.com/office/drawing/2014/main" id="{8B1D9259-B0CD-40B6-8B8A-78C84C1206DF}"/>
              </a:ext>
            </a:extLst>
          </p:cNvPr>
          <p:cNvSpPr/>
          <p:nvPr/>
        </p:nvSpPr>
        <p:spPr>
          <a:xfrm>
            <a:off x="6327392" y="1984946"/>
            <a:ext cx="182185" cy="2382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8" name="Picture 27">
            <a:extLst>
              <a:ext uri="{FF2B5EF4-FFF2-40B4-BE49-F238E27FC236}">
                <a16:creationId xmlns:a16="http://schemas.microsoft.com/office/drawing/2014/main" id="{6E30E976-2ADA-4D43-BD1D-CAC242685CED}"/>
              </a:ext>
            </a:extLst>
          </p:cNvPr>
          <p:cNvPicPr>
            <a:picLocks noChangeAspect="1"/>
          </p:cNvPicPr>
          <p:nvPr/>
        </p:nvPicPr>
        <p:blipFill>
          <a:blip r:embed="rId8"/>
          <a:stretch>
            <a:fillRect/>
          </a:stretch>
        </p:blipFill>
        <p:spPr>
          <a:xfrm>
            <a:off x="3300612" y="1700627"/>
            <a:ext cx="2571429" cy="504762"/>
          </a:xfrm>
          <a:prstGeom prst="rect">
            <a:avLst/>
          </a:prstGeom>
        </p:spPr>
      </p:pic>
      <p:cxnSp>
        <p:nvCxnSpPr>
          <p:cNvPr id="12" name="Straight Connector 11">
            <a:extLst>
              <a:ext uri="{FF2B5EF4-FFF2-40B4-BE49-F238E27FC236}">
                <a16:creationId xmlns:a16="http://schemas.microsoft.com/office/drawing/2014/main" id="{ECD47C09-256B-4FCD-AD93-F79E53ECF5AB}"/>
              </a:ext>
            </a:extLst>
          </p:cNvPr>
          <p:cNvCxnSpPr/>
          <p:nvPr/>
        </p:nvCxnSpPr>
        <p:spPr>
          <a:xfrm>
            <a:off x="2326820" y="5347607"/>
            <a:ext cx="0" cy="4082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C4BA34B-59F4-4D47-BE7C-37EC6F42E009}"/>
              </a:ext>
            </a:extLst>
          </p:cNvPr>
          <p:cNvCxnSpPr>
            <a:stCxn id="11" idx="3"/>
          </p:cNvCxnSpPr>
          <p:nvPr/>
        </p:nvCxnSpPr>
        <p:spPr>
          <a:xfrm flipV="1">
            <a:off x="2076549" y="5527221"/>
            <a:ext cx="247553" cy="2887"/>
          </a:xfrm>
          <a:prstGeom prst="line">
            <a:avLst/>
          </a:prstGeom>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5051ECB-11C8-4BCE-9157-CCFBFB44E6CD}"/>
              </a:ext>
            </a:extLst>
          </p:cNvPr>
          <p:cNvPicPr>
            <a:picLocks noChangeAspect="1"/>
          </p:cNvPicPr>
          <p:nvPr/>
        </p:nvPicPr>
        <p:blipFill>
          <a:blip r:embed="rId9"/>
          <a:stretch>
            <a:fillRect/>
          </a:stretch>
        </p:blipFill>
        <p:spPr>
          <a:xfrm>
            <a:off x="6632603" y="1690414"/>
            <a:ext cx="1723810" cy="552381"/>
          </a:xfrm>
          <a:prstGeom prst="rect">
            <a:avLst/>
          </a:prstGeom>
          <a:ln w="3175">
            <a:solidFill>
              <a:schemeClr val="tx1"/>
            </a:solidFill>
          </a:ln>
        </p:spPr>
      </p:pic>
      <p:sp>
        <p:nvSpPr>
          <p:cNvPr id="31" name="TextBox 30">
            <a:extLst>
              <a:ext uri="{FF2B5EF4-FFF2-40B4-BE49-F238E27FC236}">
                <a16:creationId xmlns:a16="http://schemas.microsoft.com/office/drawing/2014/main" id="{509EAB4D-6C22-477A-BE88-78CD4FE2BBAE}"/>
              </a:ext>
            </a:extLst>
          </p:cNvPr>
          <p:cNvSpPr txBox="1"/>
          <p:nvPr/>
        </p:nvSpPr>
        <p:spPr>
          <a:xfrm>
            <a:off x="8519870" y="1924037"/>
            <a:ext cx="2064687" cy="261610"/>
          </a:xfrm>
          <a:prstGeom prst="rect">
            <a:avLst/>
          </a:prstGeom>
          <a:no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Cancel if taking too long to fetch</a:t>
            </a:r>
            <a:endParaRPr lang="en-AU" sz="1100" dirty="0">
              <a:latin typeface="Calibri" panose="020F0502020204030204" pitchFamily="34" charset="0"/>
              <a:cs typeface="Calibri" panose="020F0502020204030204" pitchFamily="34" charset="0"/>
            </a:endParaRPr>
          </a:p>
        </p:txBody>
      </p:sp>
      <p:cxnSp>
        <p:nvCxnSpPr>
          <p:cNvPr id="33" name="Straight Arrow Connector 32">
            <a:extLst>
              <a:ext uri="{FF2B5EF4-FFF2-40B4-BE49-F238E27FC236}">
                <a16:creationId xmlns:a16="http://schemas.microsoft.com/office/drawing/2014/main" id="{91686D27-EACB-4427-A3FC-762BB868F51F}"/>
              </a:ext>
            </a:extLst>
          </p:cNvPr>
          <p:cNvCxnSpPr>
            <a:stCxn id="31" idx="1"/>
          </p:cNvCxnSpPr>
          <p:nvPr/>
        </p:nvCxnSpPr>
        <p:spPr>
          <a:xfrm flipH="1">
            <a:off x="8262257" y="2054842"/>
            <a:ext cx="257613" cy="25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485B944-1AC5-4C7D-B9F6-FA6D827AAA36}"/>
              </a:ext>
            </a:extLst>
          </p:cNvPr>
          <p:cNvSpPr txBox="1"/>
          <p:nvPr/>
        </p:nvSpPr>
        <p:spPr>
          <a:xfrm>
            <a:off x="9095013" y="2283616"/>
            <a:ext cx="2661558" cy="938719"/>
          </a:xfrm>
          <a:prstGeom prst="rect">
            <a:avLst/>
          </a:prstGeom>
          <a:noFill/>
          <a:ln w="3175">
            <a:solidFill>
              <a:schemeClr val="tx1"/>
            </a:solidFill>
          </a:ln>
        </p:spPr>
        <p:txBody>
          <a:bodyPr wrap="square" rtlCol="0">
            <a:spAutoFit/>
          </a:bodyPr>
          <a:lstStyle/>
          <a:p>
            <a:r>
              <a:rPr lang="en-US" sz="1100" dirty="0">
                <a:latin typeface="Calibri" panose="020F0502020204030204" pitchFamily="34" charset="0"/>
                <a:cs typeface="Calibri" panose="020F0502020204030204" pitchFamily="34" charset="0"/>
              </a:rPr>
              <a:t>A number from 1 to 25 in the dropdown defines the area around the crosshair. One unit is  1 tile of ~22</a:t>
            </a:r>
            <a:r>
              <a:rPr lang="en-US" sz="1100" baseline="30000" dirty="0">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km</a:t>
            </a:r>
            <a:r>
              <a:rPr lang="en-US" sz="1100" baseline="30000" dirty="0">
                <a:latin typeface="Calibri" panose="020F0502020204030204" pitchFamily="34" charset="0"/>
                <a:cs typeface="Calibri" panose="020F0502020204030204" pitchFamily="34" charset="0"/>
              </a:rPr>
              <a:t>2</a:t>
            </a:r>
            <a:r>
              <a:rPr lang="en-US" sz="1100" dirty="0">
                <a:latin typeface="Calibri" panose="020F0502020204030204" pitchFamily="34" charset="0"/>
                <a:cs typeface="Calibri" panose="020F0502020204030204" pitchFamily="34" charset="0"/>
              </a:rPr>
              <a:t>. Therefore</a:t>
            </a:r>
            <a:r>
              <a:rPr lang="en-US" sz="1100">
                <a:latin typeface="Calibri" panose="020F0502020204030204" pitchFamily="34" charset="0"/>
                <a:cs typeface="Calibri" panose="020F0502020204030204" pitchFamily="34" charset="0"/>
              </a:rPr>
              <a:t>, 10 </a:t>
            </a:r>
            <a:r>
              <a:rPr lang="en-US" sz="1100" dirty="0">
                <a:latin typeface="Calibri" panose="020F0502020204030204" pitchFamily="34" charset="0"/>
                <a:cs typeface="Calibri" panose="020F0502020204030204" pitchFamily="34" charset="0"/>
              </a:rPr>
              <a:t>means 100 tiles (220km</a:t>
            </a:r>
            <a:r>
              <a:rPr lang="en-US" sz="1100" baseline="30000" dirty="0">
                <a:latin typeface="Calibri" panose="020F0502020204030204" pitchFamily="34" charset="0"/>
                <a:cs typeface="Calibri" panose="020F0502020204030204" pitchFamily="34" charset="0"/>
              </a:rPr>
              <a:t>2</a:t>
            </a:r>
            <a:r>
              <a:rPr lang="en-US" sz="1100" dirty="0">
                <a:latin typeface="Calibri" panose="020F0502020204030204" pitchFamily="34" charset="0"/>
                <a:cs typeface="Calibri" panose="020F0502020204030204" pitchFamily="34" charset="0"/>
              </a:rPr>
              <a:t>) and 25 means 625 tiles (550</a:t>
            </a:r>
            <a:r>
              <a:rPr lang="en-US" sz="1100" baseline="30000" dirty="0">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km</a:t>
            </a:r>
            <a:r>
              <a:rPr lang="en-US" sz="1100" baseline="30000" dirty="0">
                <a:latin typeface="Calibri" panose="020F0502020204030204" pitchFamily="34" charset="0"/>
                <a:cs typeface="Calibri" panose="020F0502020204030204" pitchFamily="34" charset="0"/>
              </a:rPr>
              <a:t>2</a:t>
            </a:r>
            <a:r>
              <a:rPr lang="en-US" sz="1100" dirty="0">
                <a:latin typeface="Calibri" panose="020F0502020204030204" pitchFamily="34" charset="0"/>
                <a:cs typeface="Calibri" panose="020F0502020204030204" pitchFamily="34" charset="0"/>
              </a:rPr>
              <a:t>)</a:t>
            </a:r>
            <a:endParaRPr lang="en-AU" sz="1100" dirty="0">
              <a:latin typeface="Calibri" panose="020F0502020204030204" pitchFamily="34" charset="0"/>
              <a:cs typeface="Calibri" panose="020F0502020204030204" pitchFamily="34" charset="0"/>
            </a:endParaRPr>
          </a:p>
        </p:txBody>
      </p:sp>
      <p:sp>
        <p:nvSpPr>
          <p:cNvPr id="36" name="Rectangle 35">
            <a:extLst>
              <a:ext uri="{FF2B5EF4-FFF2-40B4-BE49-F238E27FC236}">
                <a16:creationId xmlns:a16="http://schemas.microsoft.com/office/drawing/2014/main" id="{B8CE05F1-4B2B-452B-B417-BC021D9515CB}"/>
              </a:ext>
            </a:extLst>
          </p:cNvPr>
          <p:cNvSpPr/>
          <p:nvPr/>
        </p:nvSpPr>
        <p:spPr>
          <a:xfrm>
            <a:off x="5893929" y="1982228"/>
            <a:ext cx="390530" cy="2382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3244196594"/>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par>
                                <p:cTn id="55" presetID="10" presetClass="entr" presetSubtype="0"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500"/>
                                        <p:tgtEl>
                                          <p:spTgt spid="24"/>
                                        </p:tgtEl>
                                      </p:cBhvr>
                                    </p:animEffect>
                                  </p:childTnLst>
                                </p:cTn>
                              </p:par>
                              <p:par>
                                <p:cTn id="68" presetID="10" presetClass="entr" presetSubtype="0" fill="hold"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childTnLst>
                          </p:cTn>
                        </p:par>
                      </p:childTnLst>
                    </p:cTn>
                  </p:par>
                  <p:par>
                    <p:cTn id="71" fill="hold">
                      <p:stCondLst>
                        <p:cond delay="indefinite"/>
                      </p:stCondLst>
                      <p:childTnLst>
                        <p:par>
                          <p:cTn id="72" fill="hold">
                            <p:stCondLst>
                              <p:cond delay="0"/>
                            </p:stCondLst>
                            <p:childTnLst>
                              <p:par>
                                <p:cTn id="73" presetID="45" presetClass="entr" presetSubtype="0" fill="hold" grpId="0" nodeType="click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2000"/>
                                        <p:tgtEl>
                                          <p:spTgt spid="26"/>
                                        </p:tgtEl>
                                      </p:cBhvr>
                                    </p:animEffect>
                                    <p:anim calcmode="lin" valueType="num">
                                      <p:cBhvr>
                                        <p:cTn id="76" dur="2000" fill="hold"/>
                                        <p:tgtEl>
                                          <p:spTgt spid="26"/>
                                        </p:tgtEl>
                                        <p:attrNameLst>
                                          <p:attrName>ppt_w</p:attrName>
                                        </p:attrNameLst>
                                      </p:cBhvr>
                                      <p:tavLst>
                                        <p:tav tm="0" fmla="#ppt_w*sin(2.5*pi*$)">
                                          <p:val>
                                            <p:fltVal val="0"/>
                                          </p:val>
                                        </p:tav>
                                        <p:tav tm="100000">
                                          <p:val>
                                            <p:fltVal val="1"/>
                                          </p:val>
                                        </p:tav>
                                      </p:tavLst>
                                    </p:anim>
                                    <p:anim calcmode="lin" valueType="num">
                                      <p:cBhvr>
                                        <p:cTn id="77"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fade">
                                      <p:cBhvr>
                                        <p:cTn id="82" dur="500"/>
                                        <p:tgtEl>
                                          <p:spTgt spid="27"/>
                                        </p:tgtEl>
                                      </p:cBhvr>
                                    </p:animEffect>
                                  </p:childTnLst>
                                </p:cTn>
                              </p:par>
                            </p:childTnLst>
                          </p:cTn>
                        </p:par>
                      </p:childTnLst>
                    </p:cTn>
                  </p:par>
                  <p:par>
                    <p:cTn id="83" fill="hold">
                      <p:stCondLst>
                        <p:cond delay="indefinite"/>
                      </p:stCondLst>
                      <p:childTnLst>
                        <p:par>
                          <p:cTn id="84" fill="hold">
                            <p:stCondLst>
                              <p:cond delay="0"/>
                            </p:stCondLst>
                            <p:childTnLst>
                              <p:par>
                                <p:cTn id="85" presetID="45" presetClass="entr" presetSubtype="0" fill="hold" grpId="0" nodeType="click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fade">
                                      <p:cBhvr>
                                        <p:cTn id="87" dur="2000"/>
                                        <p:tgtEl>
                                          <p:spTgt spid="36"/>
                                        </p:tgtEl>
                                      </p:cBhvr>
                                    </p:animEffect>
                                    <p:anim calcmode="lin" valueType="num">
                                      <p:cBhvr>
                                        <p:cTn id="88" dur="2000" fill="hold"/>
                                        <p:tgtEl>
                                          <p:spTgt spid="36"/>
                                        </p:tgtEl>
                                        <p:attrNameLst>
                                          <p:attrName>ppt_w</p:attrName>
                                        </p:attrNameLst>
                                      </p:cBhvr>
                                      <p:tavLst>
                                        <p:tav tm="0" fmla="#ppt_w*sin(2.5*pi*$)">
                                          <p:val>
                                            <p:fltVal val="0"/>
                                          </p:val>
                                        </p:tav>
                                        <p:tav tm="100000">
                                          <p:val>
                                            <p:fltVal val="1"/>
                                          </p:val>
                                        </p:tav>
                                      </p:tavLst>
                                    </p:anim>
                                    <p:anim calcmode="lin" valueType="num">
                                      <p:cBhvr>
                                        <p:cTn id="89" dur="2000" fill="hold"/>
                                        <p:tgtEl>
                                          <p:spTgt spid="36"/>
                                        </p:tgtEl>
                                        <p:attrNameLst>
                                          <p:attrName>ppt_h</p:attrName>
                                        </p:attrNameLst>
                                      </p:cBhvr>
                                      <p:tavLst>
                                        <p:tav tm="0">
                                          <p:val>
                                            <p:strVal val="#ppt_h"/>
                                          </p:val>
                                        </p:tav>
                                        <p:tav tm="100000">
                                          <p:val>
                                            <p:strVal val="#ppt_h"/>
                                          </p:val>
                                        </p:tav>
                                      </p:tavLst>
                                    </p:anim>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4"/>
                                        </p:tgtEl>
                                        <p:attrNameLst>
                                          <p:attrName>style.visibility</p:attrName>
                                        </p:attrNameLst>
                                      </p:cBhvr>
                                      <p:to>
                                        <p:strVal val="visible"/>
                                      </p:to>
                                    </p:set>
                                    <p:animEffect transition="in" filter="fade">
                                      <p:cBhvr>
                                        <p:cTn id="94" dur="500"/>
                                        <p:tgtEl>
                                          <p:spTgt spid="34"/>
                                        </p:tgtEl>
                                      </p:cBhvr>
                                    </p:animEffect>
                                  </p:childTnLst>
                                </p:cTn>
                              </p:par>
                            </p:childTnLst>
                          </p:cTn>
                        </p:par>
                      </p:childTnLst>
                    </p:cTn>
                  </p:par>
                  <p:par>
                    <p:cTn id="95" fill="hold">
                      <p:stCondLst>
                        <p:cond delay="indefinite"/>
                      </p:stCondLst>
                      <p:childTnLst>
                        <p:par>
                          <p:cTn id="96" fill="hold">
                            <p:stCondLst>
                              <p:cond delay="0"/>
                            </p:stCondLst>
                            <p:childTnLst>
                              <p:par>
                                <p:cTn id="97" presetID="45" presetClass="entr" presetSubtype="0" fill="hold" grpId="0" nodeType="click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fade">
                                      <p:cBhvr>
                                        <p:cTn id="99" dur="2000"/>
                                        <p:tgtEl>
                                          <p:spTgt spid="29"/>
                                        </p:tgtEl>
                                      </p:cBhvr>
                                    </p:animEffect>
                                    <p:anim calcmode="lin" valueType="num">
                                      <p:cBhvr>
                                        <p:cTn id="100" dur="2000" fill="hold"/>
                                        <p:tgtEl>
                                          <p:spTgt spid="29"/>
                                        </p:tgtEl>
                                        <p:attrNameLst>
                                          <p:attrName>ppt_w</p:attrName>
                                        </p:attrNameLst>
                                      </p:cBhvr>
                                      <p:tavLst>
                                        <p:tav tm="0" fmla="#ppt_w*sin(2.5*pi*$)">
                                          <p:val>
                                            <p:fltVal val="0"/>
                                          </p:val>
                                        </p:tav>
                                        <p:tav tm="100000">
                                          <p:val>
                                            <p:fltVal val="1"/>
                                          </p:val>
                                        </p:tav>
                                      </p:tavLst>
                                    </p:anim>
                                    <p:anim calcmode="lin" valueType="num">
                                      <p:cBhvr>
                                        <p:cTn id="101"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28"/>
                                        </p:tgtEl>
                                        <p:attrNameLst>
                                          <p:attrName>style.visibility</p:attrName>
                                        </p:attrNameLst>
                                      </p:cBhvr>
                                      <p:to>
                                        <p:strVal val="visible"/>
                                      </p:to>
                                    </p:set>
                                    <p:animEffect transition="in" filter="fade">
                                      <p:cBhvr>
                                        <p:cTn id="106" dur="500"/>
                                        <p:tgtEl>
                                          <p:spTgt spid="28"/>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30"/>
                                        </p:tgtEl>
                                        <p:attrNameLst>
                                          <p:attrName>style.visibility</p:attrName>
                                        </p:attrNameLst>
                                      </p:cBhvr>
                                      <p:to>
                                        <p:strVal val="visible"/>
                                      </p:to>
                                    </p:set>
                                    <p:animEffect transition="in" filter="fade">
                                      <p:cBhvr>
                                        <p:cTn id="111" dur="500"/>
                                        <p:tgtEl>
                                          <p:spTgt spid="30"/>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33"/>
                                        </p:tgtEl>
                                        <p:attrNameLst>
                                          <p:attrName>style.visibility</p:attrName>
                                        </p:attrNameLst>
                                      </p:cBhvr>
                                      <p:to>
                                        <p:strVal val="visible"/>
                                      </p:to>
                                    </p:set>
                                    <p:animEffect transition="in" filter="fade">
                                      <p:cBhvr>
                                        <p:cTn id="116" dur="500"/>
                                        <p:tgtEl>
                                          <p:spTgt spid="33"/>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31"/>
                                        </p:tgtEl>
                                        <p:attrNameLst>
                                          <p:attrName>style.visibility</p:attrName>
                                        </p:attrNameLst>
                                      </p:cBhvr>
                                      <p:to>
                                        <p:strVal val="visible"/>
                                      </p:to>
                                    </p:set>
                                    <p:animEffect transition="in" filter="fade">
                                      <p:cBhvr>
                                        <p:cTn id="11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7" grpId="0" animBg="1"/>
      <p:bldP spid="20" grpId="0" animBg="1"/>
      <p:bldP spid="24" grpId="0" animBg="1"/>
      <p:bldP spid="26" grpId="0" animBg="1"/>
      <p:bldP spid="29" grpId="0" animBg="1"/>
      <p:bldP spid="31" grpId="0" animBg="1"/>
      <p:bldP spid="34" grpId="0" animBg="1"/>
      <p:bldP spid="3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CB9E25-1245-4FEC-957F-BE0A4E3676ED}"/>
              </a:ext>
            </a:extLst>
          </p:cNvPr>
          <p:cNvPicPr>
            <a:picLocks noChangeAspect="1"/>
          </p:cNvPicPr>
          <p:nvPr/>
        </p:nvPicPr>
        <p:blipFill>
          <a:blip r:embed="rId3"/>
          <a:stretch>
            <a:fillRect/>
          </a:stretch>
        </p:blipFill>
        <p:spPr>
          <a:xfrm>
            <a:off x="2701581" y="1544112"/>
            <a:ext cx="6312113" cy="4277024"/>
          </a:xfrm>
          <a:prstGeom prst="rect">
            <a:avLst/>
          </a:prstGeom>
        </p:spPr>
      </p:pic>
      <p:sp>
        <p:nvSpPr>
          <p:cNvPr id="3" name="Rectangle 2">
            <a:extLst>
              <a:ext uri="{FF2B5EF4-FFF2-40B4-BE49-F238E27FC236}">
                <a16:creationId xmlns:a16="http://schemas.microsoft.com/office/drawing/2014/main" id="{ECE746D2-5269-4E26-A0A8-2EA22A6A01FB}"/>
              </a:ext>
            </a:extLst>
          </p:cNvPr>
          <p:cNvSpPr/>
          <p:nvPr/>
        </p:nvSpPr>
        <p:spPr>
          <a:xfrm>
            <a:off x="3437164" y="2310493"/>
            <a:ext cx="824593" cy="1387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a:extLst>
              <a:ext uri="{FF2B5EF4-FFF2-40B4-BE49-F238E27FC236}">
                <a16:creationId xmlns:a16="http://schemas.microsoft.com/office/drawing/2014/main" id="{F166C9F5-18D3-491F-95B5-B290597DEE59}"/>
              </a:ext>
            </a:extLst>
          </p:cNvPr>
          <p:cNvPicPr>
            <a:picLocks noChangeAspect="1"/>
          </p:cNvPicPr>
          <p:nvPr/>
        </p:nvPicPr>
        <p:blipFill>
          <a:blip r:embed="rId4"/>
          <a:stretch>
            <a:fillRect/>
          </a:stretch>
        </p:blipFill>
        <p:spPr>
          <a:xfrm>
            <a:off x="2701581" y="1544112"/>
            <a:ext cx="6312113" cy="4293042"/>
          </a:xfrm>
          <a:prstGeom prst="rect">
            <a:avLst/>
          </a:prstGeom>
        </p:spPr>
      </p:pic>
      <p:sp>
        <p:nvSpPr>
          <p:cNvPr id="5" name="Rectangle 4">
            <a:extLst>
              <a:ext uri="{FF2B5EF4-FFF2-40B4-BE49-F238E27FC236}">
                <a16:creationId xmlns:a16="http://schemas.microsoft.com/office/drawing/2014/main" id="{10371176-67F3-4CBA-A257-1A3F6F1AAD5D}"/>
              </a:ext>
            </a:extLst>
          </p:cNvPr>
          <p:cNvSpPr/>
          <p:nvPr/>
        </p:nvSpPr>
        <p:spPr>
          <a:xfrm>
            <a:off x="3265714" y="2310493"/>
            <a:ext cx="171450" cy="1387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B4786909-41EF-46A8-AC00-64E26E394372}"/>
              </a:ext>
            </a:extLst>
          </p:cNvPr>
          <p:cNvPicPr>
            <a:picLocks noChangeAspect="1"/>
          </p:cNvPicPr>
          <p:nvPr/>
        </p:nvPicPr>
        <p:blipFill>
          <a:blip r:embed="rId5"/>
          <a:stretch>
            <a:fillRect/>
          </a:stretch>
        </p:blipFill>
        <p:spPr>
          <a:xfrm>
            <a:off x="2701580" y="1544112"/>
            <a:ext cx="6314979" cy="4277024"/>
          </a:xfrm>
          <a:prstGeom prst="rect">
            <a:avLst/>
          </a:prstGeom>
        </p:spPr>
      </p:pic>
      <p:sp>
        <p:nvSpPr>
          <p:cNvPr id="8" name="TextBox 7">
            <a:extLst>
              <a:ext uri="{FF2B5EF4-FFF2-40B4-BE49-F238E27FC236}">
                <a16:creationId xmlns:a16="http://schemas.microsoft.com/office/drawing/2014/main" id="{9CF2E10F-DC7F-448F-9E3B-33EE79B060BB}"/>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 – World Wind Pane</a:t>
            </a:r>
          </a:p>
        </p:txBody>
      </p:sp>
      <p:sp>
        <p:nvSpPr>
          <p:cNvPr id="7" name="TextBox 6">
            <a:extLst>
              <a:ext uri="{FF2B5EF4-FFF2-40B4-BE49-F238E27FC236}">
                <a16:creationId xmlns:a16="http://schemas.microsoft.com/office/drawing/2014/main" id="{F3338B23-6B21-428E-9DF9-E0D7AAB9CCBE}"/>
              </a:ext>
            </a:extLst>
          </p:cNvPr>
          <p:cNvSpPr txBox="1"/>
          <p:nvPr/>
        </p:nvSpPr>
        <p:spPr>
          <a:xfrm>
            <a:off x="293915" y="1641021"/>
            <a:ext cx="2269672" cy="600164"/>
          </a:xfrm>
          <a:prstGeom prst="rect">
            <a:avLst/>
          </a:prstGeom>
          <a:no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The overlay layer(s) will be superimposed on the GSKY layer. Click the links to zoom to the area. </a:t>
            </a:r>
            <a:endParaRPr lang="en-AU" sz="11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4315284F-70CE-4D8A-94C5-DF025D4EFF4B}"/>
              </a:ext>
            </a:extLst>
          </p:cNvPr>
          <p:cNvSpPr txBox="1"/>
          <p:nvPr/>
        </p:nvSpPr>
        <p:spPr>
          <a:xfrm>
            <a:off x="293914" y="2449286"/>
            <a:ext cx="2269672" cy="938719"/>
          </a:xfrm>
          <a:prstGeom prst="rect">
            <a:avLst/>
          </a:prstGeom>
          <a:no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If multiple dates are selected, only the first in the list will be shown and the rest will not be visible initially. Check/uncheck the time layers to see how they differ.</a:t>
            </a:r>
            <a:endParaRPr lang="en-AU" sz="11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29280979"/>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2000"/>
                                        <p:tgtEl>
                                          <p:spTgt spid="3"/>
                                        </p:tgtEl>
                                      </p:cBhvr>
                                    </p:animEffect>
                                    <p:anim calcmode="lin" valueType="num">
                                      <p:cBhvr>
                                        <p:cTn id="23" dur="2000" fill="hold"/>
                                        <p:tgtEl>
                                          <p:spTgt spid="3"/>
                                        </p:tgtEl>
                                        <p:attrNameLst>
                                          <p:attrName>ppt_w</p:attrName>
                                        </p:attrNameLst>
                                      </p:cBhvr>
                                      <p:tavLst>
                                        <p:tav tm="0" fmla="#ppt_w*sin(2.5*pi*$)">
                                          <p:val>
                                            <p:fltVal val="0"/>
                                          </p:val>
                                        </p:tav>
                                        <p:tav tm="100000">
                                          <p:val>
                                            <p:fltVal val="1"/>
                                          </p:val>
                                        </p:tav>
                                      </p:tavLst>
                                    </p:anim>
                                    <p:anim calcmode="lin" valueType="num">
                                      <p:cBhvr>
                                        <p:cTn id="24"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45" presetClass="entr" presetSubtype="0"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2000"/>
                                        <p:tgtEl>
                                          <p:spTgt spid="5"/>
                                        </p:tgtEl>
                                      </p:cBhvr>
                                    </p:animEffect>
                                    <p:anim calcmode="lin" valueType="num">
                                      <p:cBhvr>
                                        <p:cTn id="35" dur="2000" fill="hold"/>
                                        <p:tgtEl>
                                          <p:spTgt spid="5"/>
                                        </p:tgtEl>
                                        <p:attrNameLst>
                                          <p:attrName>ppt_w</p:attrName>
                                        </p:attrNameLst>
                                      </p:cBhvr>
                                      <p:tavLst>
                                        <p:tav tm="0" fmla="#ppt_w*sin(2.5*pi*$)">
                                          <p:val>
                                            <p:fltVal val="0"/>
                                          </p:val>
                                        </p:tav>
                                        <p:tav tm="100000">
                                          <p:val>
                                            <p:fltVal val="1"/>
                                          </p:val>
                                        </p:tav>
                                      </p:tavLst>
                                    </p:anim>
                                    <p:anim calcmode="lin" valueType="num">
                                      <p:cBhvr>
                                        <p:cTn id="36"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TITLE</a:t>
            </a:r>
          </a:p>
        </p:txBody>
      </p:sp>
    </p:spTree>
    <p:custDataLst>
      <p:tags r:id="rId1"/>
    </p:custDataLst>
    <p:extLst>
      <p:ext uri="{BB962C8B-B14F-4D97-AF65-F5344CB8AC3E}">
        <p14:creationId xmlns:p14="http://schemas.microsoft.com/office/powerpoint/2010/main" val="2732759919"/>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TITLE</a:t>
            </a:r>
          </a:p>
        </p:txBody>
      </p:sp>
    </p:spTree>
    <p:custDataLst>
      <p:tags r:id="rId1"/>
    </p:custDataLst>
    <p:extLst>
      <p:ext uri="{BB962C8B-B14F-4D97-AF65-F5344CB8AC3E}">
        <p14:creationId xmlns:p14="http://schemas.microsoft.com/office/powerpoint/2010/main" val="4088266064"/>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11626"/>
    </mc:Choice>
    <mc:Fallback xmlns="">
      <p:transition spd="slow" advTm="11626"/>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5|8.6|4.4|7.3|5.7"/>
</p:tagLst>
</file>

<file path=ppt/tags/tag2.xml><?xml version="1.0" encoding="utf-8"?>
<p:tagLst xmlns:a="http://schemas.openxmlformats.org/drawingml/2006/main" xmlns:r="http://schemas.openxmlformats.org/officeDocument/2006/relationships" xmlns:p="http://schemas.openxmlformats.org/presentationml/2006/main">
  <p:tag name="TIMING" val="|0.5|10.3|5.2|4.1|5"/>
</p:tagLst>
</file>

<file path=ppt/tags/tag3.xml><?xml version="1.0" encoding="utf-8"?>
<p:tagLst xmlns:a="http://schemas.openxmlformats.org/drawingml/2006/main" xmlns:r="http://schemas.openxmlformats.org/officeDocument/2006/relationships" xmlns:p="http://schemas.openxmlformats.org/presentationml/2006/main">
  <p:tag name="TIMING" val="|0.5|10.3|5.2|4.1|5"/>
</p:tagLst>
</file>

<file path=ppt/tags/tag4.xml><?xml version="1.0" encoding="utf-8"?>
<p:tagLst xmlns:a="http://schemas.openxmlformats.org/drawingml/2006/main" xmlns:r="http://schemas.openxmlformats.org/officeDocument/2006/relationships" xmlns:p="http://schemas.openxmlformats.org/presentationml/2006/main">
  <p:tag name="TIMING" val="|0.5|10.3|5.2|4.1|5"/>
</p:tagLst>
</file>

<file path=ppt/tags/tag5.xml><?xml version="1.0" encoding="utf-8"?>
<p:tagLst xmlns:a="http://schemas.openxmlformats.org/drawingml/2006/main" xmlns:r="http://schemas.openxmlformats.org/officeDocument/2006/relationships" xmlns:p="http://schemas.openxmlformats.org/presentationml/2006/main">
  <p:tag name="TIMING" val="|0.5|10.3|5.2|4.1|5"/>
</p:tagLst>
</file>

<file path=ppt/tags/tag6.xml><?xml version="1.0" encoding="utf-8"?>
<p:tagLst xmlns:a="http://schemas.openxmlformats.org/drawingml/2006/main" xmlns:r="http://schemas.openxmlformats.org/officeDocument/2006/relationships" xmlns:p="http://schemas.openxmlformats.org/presentationml/2006/main">
  <p:tag name="TIMING" val="|0.5|10.3|5.2|4.1|5"/>
</p:tagLst>
</file>

<file path=ppt/tags/tag7.xml><?xml version="1.0" encoding="utf-8"?>
<p:tagLst xmlns:a="http://schemas.openxmlformats.org/drawingml/2006/main" xmlns:r="http://schemas.openxmlformats.org/officeDocument/2006/relationships" xmlns:p="http://schemas.openxmlformats.org/presentationml/2006/main">
  <p:tag name="TIMING" val="|0.5|10.3|5.2|4.1|5"/>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spPr>
      <a:bodyPr wrap="square" rtlCol="0">
        <a:spAutoFit/>
      </a:bodyPr>
      <a:lstStyle>
        <a:defPPr algn="l">
          <a:defRPr sz="1100" dirty="0" smtClean="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2854</TotalTime>
  <Words>1078</Words>
  <Application>Microsoft Office PowerPoint</Application>
  <PresentationFormat>Widescreen</PresentationFormat>
  <Paragraphs>79</Paragraphs>
  <Slides>9</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9</vt:i4>
      </vt:variant>
    </vt:vector>
  </HeadingPairs>
  <TitlesOfParts>
    <vt:vector size="16" baseType="lpstr">
      <vt:lpstr>Arial</vt:lpstr>
      <vt:lpstr>Calibri</vt:lpstr>
      <vt:lpstr>Calibri Light</vt:lpstr>
      <vt:lpstr>Tw Cen MT</vt:lpstr>
      <vt:lpstr>ヒラギノ角ゴ Pro W3</vt:lpstr>
      <vt:lpstr>Droplet</vt:lpstr>
      <vt:lpstr>Custom Design</vt:lpstr>
      <vt:lpstr>NASA Web World Wind - KML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31</cp:revision>
  <dcterms:created xsi:type="dcterms:W3CDTF">2019-06-19T05:15:32Z</dcterms:created>
  <dcterms:modified xsi:type="dcterms:W3CDTF">2019-06-21T05:36:46Z</dcterms:modified>
</cp:coreProperties>
</file>